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12"/>
  </p:notesMasterIdLst>
  <p:handoutMasterIdLst>
    <p:handoutMasterId r:id="rId13"/>
  </p:handoutMasterIdLst>
  <p:sldIdLst>
    <p:sldId id="256" r:id="rId4"/>
    <p:sldId id="408" r:id="rId5"/>
    <p:sldId id="391" r:id="rId6"/>
    <p:sldId id="416" r:id="rId7"/>
    <p:sldId id="415" r:id="rId8"/>
    <p:sldId id="393" r:id="rId9"/>
    <p:sldId id="406" r:id="rId10"/>
    <p:sldId id="318" r:id="rId11"/>
  </p:sldIdLst>
  <p:sldSz cx="9144000" cy="6858000" type="screen4x3"/>
  <p:notesSz cx="6886575" cy="100171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4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2E0"/>
    <a:srgbClr val="002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79116" autoAdjust="0"/>
  </p:normalViewPr>
  <p:slideViewPr>
    <p:cSldViewPr>
      <p:cViewPr varScale="1">
        <p:scale>
          <a:sx n="50" d="100"/>
          <a:sy n="50" d="100"/>
        </p:scale>
        <p:origin x="169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828"/>
    </p:cViewPr>
  </p:sorterViewPr>
  <p:notesViewPr>
    <p:cSldViewPr>
      <p:cViewPr>
        <p:scale>
          <a:sx n="80" d="100"/>
          <a:sy n="80" d="100"/>
        </p:scale>
        <p:origin x="-1296" y="-72"/>
      </p:cViewPr>
      <p:guideLst>
        <p:guide orient="horz" pos="3154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A7F0C23-E2E6-99E5-60CC-A11D6D7919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2" tIns="46206" rIns="92412" bIns="4620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2C994FC-25FD-3FDE-08BC-8F5781D4969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2" tIns="46206" rIns="92412" bIns="4620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95949391-926D-AC58-B66D-8498B83B6A0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2" tIns="46206" rIns="92412" bIns="4620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E6009873-4A43-0E6E-DB4A-FF3AFEDA961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5475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2" tIns="46206" rIns="92412" bIns="4620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2DC4E4-EE1D-41BE-8ED8-0E61984BBA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EDA10C4-938D-75BD-1885-4DB13B24AE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2" tIns="46206" rIns="92412" bIns="4620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021D57D-0267-473A-D20B-2372F5077C3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2" tIns="46206" rIns="92412" bIns="4620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94E3069-91F0-D49D-F83E-502E88B178E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6975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C3C0CDE9-5614-4AA9-C8EF-FFC7E26B43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59325"/>
            <a:ext cx="5051425" cy="450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2" tIns="46206" rIns="92412" bIns="462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90DC41D-A4DA-DD7B-9F17-8DC106C1A3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5475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2" tIns="46206" rIns="92412" bIns="4620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FFFAFB8B-3C42-BA7B-B13C-857F7A7812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5475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12" tIns="46206" rIns="92412" bIns="4620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5CB686-046C-4B92-8063-1ACB1A57B3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359BDF0-DCC6-889C-0CF4-1C2DF55BA4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4113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4488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78038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35238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92438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9638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06838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18E46EC-BFB0-42ED-9ACE-534D5D387275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5D9A5A2-86B3-2283-4CF4-F0C03753C4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846BBB2-E1F0-7313-88F4-497944794F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Several context issues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General picture, exciting changes, not all clear, well described. Evolving. 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University and CoHSAT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Offer information and perspectives rather than proposing solutions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51B0AA24-FED8-FB6C-37D4-8C540DE983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73FC4950-D0DD-8DF3-D084-9FB6E44052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Choice of benefits to us AND society</a:t>
            </a:r>
          </a:p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Vs inconvenience to us as individuals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631F89BA-AC46-0171-7BC3-9674C9F285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6125" indent="-2873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935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8138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8513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5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2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0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973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AFEAA4B-8211-4E36-8E91-EDD641ADD3D8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15FF7CFB-E1E6-C7C9-540B-A08D221F84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A64A26A-F894-EFD1-968B-45EC938C6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City </a:t>
            </a:r>
          </a:p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Cant achieve 40 but want 30 in 3 years time</a:t>
            </a:r>
          </a:p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Direct Health for first two, indirect for third </a:t>
            </a:r>
          </a:p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Diesel cars by far the worst, buses next worst</a:t>
            </a:r>
          </a:p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Cutteslowe one of the 6 </a:t>
            </a:r>
          </a:p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Nox and PM bad for health, but co2 bad for the climate. </a:t>
            </a:r>
          </a:p>
          <a:p>
            <a:r>
              <a:rPr lang="en-GB" altLang="en-US">
                <a:solidFill>
                  <a:srgbClr val="0B0C0C"/>
                </a:solidFill>
                <a:latin typeface="GDS Transport"/>
                <a:ea typeface="ＭＳ Ｐゴシック" panose="020B0600070205080204" pitchFamily="34" charset="-128"/>
              </a:rPr>
              <a:t>Transport contributed a substantial portion of these air pollutants to the UK’s domestic total in 2019:</a:t>
            </a:r>
          </a:p>
          <a:p>
            <a:pPr>
              <a:buFontTx/>
              <a:buChar char="•"/>
            </a:pPr>
            <a:r>
              <a:rPr lang="en-GB" altLang="en-US">
                <a:solidFill>
                  <a:srgbClr val="0B0C0C"/>
                </a:solidFill>
                <a:latin typeface="GDS Transport"/>
                <a:ea typeface="ＭＳ Ｐゴシック" panose="020B0600070205080204" pitchFamily="34" charset="-128"/>
              </a:rPr>
              <a:t>34% of NOx emissions</a:t>
            </a:r>
          </a:p>
          <a:p>
            <a:pPr>
              <a:buFontTx/>
              <a:buChar char="•"/>
            </a:pPr>
            <a:r>
              <a:rPr lang="en-GB" altLang="en-US">
                <a:solidFill>
                  <a:srgbClr val="0B0C0C"/>
                </a:solidFill>
                <a:latin typeface="GDS Transport"/>
                <a:ea typeface="ＭＳ Ｐゴシック" panose="020B0600070205080204" pitchFamily="34" charset="-128"/>
              </a:rPr>
              <a:t>13% of PM2.5 emissions</a:t>
            </a:r>
          </a:p>
          <a:p>
            <a:pPr>
              <a:buFontTx/>
              <a:buChar char="•"/>
            </a:pPr>
            <a:r>
              <a:rPr lang="en-GB" altLang="en-US">
                <a:solidFill>
                  <a:srgbClr val="0B0C0C"/>
                </a:solidFill>
                <a:latin typeface="GDS Transport"/>
                <a:ea typeface="ＭＳ Ｐゴシック" panose="020B0600070205080204" pitchFamily="34" charset="-128"/>
              </a:rPr>
              <a:t>11% of PM10 emissions</a:t>
            </a:r>
          </a:p>
          <a:p>
            <a:endParaRPr lang="en-GB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C36E7113-9FA7-0465-0FB6-47FAB8A9B9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6125" indent="-2873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935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8138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8513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5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2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0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973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FDA07DC-F268-4E9F-8651-A07B6A52E7CB}" type="slidenum">
              <a:rPr lang="en-US" altLang="en-US" sz="120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B1E17327-6D82-000D-2D74-A3309B8909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DEBAFDAE-4B0D-DBDF-042E-172AF26EF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https://www.gov.uk/government/statistics/transport-and-environment-statistics-autumn-2021/transport-and-environment-statistics-autumn-2021</a:t>
            </a:r>
          </a:p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Fig 1</a:t>
            </a:r>
          </a:p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Now the biggest. </a:t>
            </a: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22D56A6A-B2E5-D68D-F82C-15728E7831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3FE84EB-3020-4F07-B35D-A7DFC7C1A137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5EAAE8BB-976A-34FE-9ECA-2CD27C6791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3B3385C3-6B13-B148-EC8A-F1236F80B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https://publications.parliament.uk/pa/cm201213/cmselect/cmtran/239/23904.htm    2012</a:t>
            </a:r>
          </a:p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https://www.gov.uk/government/statistics/transport-and-environment-statistics-autumn-2021/transport-and-environment-statistics-autumn-2021</a:t>
            </a:r>
          </a:p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Transport = 27% of UK CO2e emissions </a:t>
            </a:r>
          </a:p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By 2019: cars and taxis 56%, HGV 16%, Vans 15% (up from 12%) buses still 4% = in total 91% from road transport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8584BBFF-64F8-8F13-E36F-0BD8B06738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DD1A752-7DB3-40E3-BA62-B203E3946832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49FD1D98-4B40-9C84-0D28-0D5FA969F1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4DD4333E-7F81-7812-5B8E-31E793FBF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C71024F3-FAFF-0361-0326-0194EF69C3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6125" indent="-2873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935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8138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8513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5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2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0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973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3DC0D64-E5CE-457E-AF67-F359D58703C2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2CFC61D6-EFE0-5690-0570-F78107F53D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A5BA79EE-66ED-19FB-7766-9597EE956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3 messages, fact based. 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D171E55C-73DA-2403-EA46-87AC4EC248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0F9B20F-C7FD-4A62-8AE3-76B17C9EC49B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D5FD9A90-B62F-BA25-2EA7-8ADE0D595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7605FDB7-03B5-BE66-E1C6-042C9ABAD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7C8B880F-71A0-968C-5BF4-B8D5C81E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4113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4488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78038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35238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92438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9638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06838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A7A0DAD-5029-4A71-91B9-2F699AE01CBE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.pn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>
            <a:extLst>
              <a:ext uri="{FF2B5EF4-FFF2-40B4-BE49-F238E27FC236}">
                <a16:creationId xmlns:a16="http://schemas.microsoft.com/office/drawing/2014/main" id="{855CBF23-414D-DC20-B4BB-DE4F2EF61A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2338" y="517525"/>
            <a:ext cx="5399087" cy="1295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lnSpc>
                <a:spcPts val="1400"/>
              </a:lnSpc>
              <a:defRPr/>
            </a:pPr>
            <a:r>
              <a: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Environmental </a:t>
            </a:r>
            <a:r>
              <a:rPr lang="en-US" sz="18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Institute</a:t>
            </a:r>
            <a:br>
              <a: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8" descr="ox_brand">
            <a:extLst>
              <a:ext uri="{FF2B5EF4-FFF2-40B4-BE49-F238E27FC236}">
                <a16:creationId xmlns:a16="http://schemas.microsoft.com/office/drawing/2014/main" id="{BCCAD4EF-49B3-BB6D-9372-943030095F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725" y="54133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3" descr="logo-eci-square.png">
            <a:extLst>
              <a:ext uri="{FF2B5EF4-FFF2-40B4-BE49-F238E27FC236}">
                <a16:creationId xmlns:a16="http://schemas.microsoft.com/office/drawing/2014/main" id="{645B74C1-B19C-1F77-5CB7-210D8141BBF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49275"/>
            <a:ext cx="13350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slide-1.jpg">
            <a:extLst>
              <a:ext uri="{FF2B5EF4-FFF2-40B4-BE49-F238E27FC236}">
                <a16:creationId xmlns:a16="http://schemas.microsoft.com/office/drawing/2014/main" id="{E06ABCF9-8C70-41B4-3CA3-6E336643FE3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644900"/>
            <a:ext cx="1728787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NasirHamid02.tif">
            <a:extLst>
              <a:ext uri="{FF2B5EF4-FFF2-40B4-BE49-F238E27FC236}">
                <a16:creationId xmlns:a16="http://schemas.microsoft.com/office/drawing/2014/main" id="{4AF9C901-027F-12BD-ABAA-2A9048FEE4A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3644900"/>
            <a:ext cx="1512888" cy="217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18EF85A-D2F2-0657-E250-9E06FD4D79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7950" y="3573463"/>
            <a:ext cx="9575800" cy="71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GB" altLang="en-US"/>
          </a:p>
        </p:txBody>
      </p:sp>
      <p:pic>
        <p:nvPicPr>
          <p:cNvPr id="8" name="Picture 15" descr="CS68028.jpg">
            <a:extLst>
              <a:ext uri="{FF2B5EF4-FFF2-40B4-BE49-F238E27FC236}">
                <a16:creationId xmlns:a16="http://schemas.microsoft.com/office/drawing/2014/main" id="{B8031AD0-4257-901F-E057-6A6211A7BD1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44900"/>
            <a:ext cx="14541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6" descr="Label2.jpg">
            <a:extLst>
              <a:ext uri="{FF2B5EF4-FFF2-40B4-BE49-F238E27FC236}">
                <a16:creationId xmlns:a16="http://schemas.microsoft.com/office/drawing/2014/main" id="{CC9CA222-A3DA-C16E-4811-A050BCCF634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644900"/>
            <a:ext cx="1654175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UnderfloorInsulation1.jpg">
            <a:extLst>
              <a:ext uri="{FF2B5EF4-FFF2-40B4-BE49-F238E27FC236}">
                <a16:creationId xmlns:a16="http://schemas.microsoft.com/office/drawing/2014/main" id="{CC5BCBDD-C69A-E5B6-E303-F20621BDDC8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644900"/>
            <a:ext cx="1584325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7" descr="bb biike.jpg">
            <a:extLst>
              <a:ext uri="{FF2B5EF4-FFF2-40B4-BE49-F238E27FC236}">
                <a16:creationId xmlns:a16="http://schemas.microsoft.com/office/drawing/2014/main" id="{5093BDEF-5FD7-F85B-081A-C2683918DF7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44900"/>
            <a:ext cx="1476375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2E64376-7005-5E07-0DD3-DF31923C6E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7950" y="5805488"/>
            <a:ext cx="9575800" cy="71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988840"/>
            <a:ext cx="5399088" cy="1366837"/>
          </a:xfrm>
        </p:spPr>
        <p:txBody>
          <a:bodyPr/>
          <a:lstStyle>
            <a:lvl1pPr>
              <a:lnSpc>
                <a:spcPts val="35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0F9E415E-D90C-482E-FEB1-3019C6B1A0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096000"/>
            <a:ext cx="1905000" cy="4572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D2B2E2D-27D1-4A21-AD88-8FCFD3A4D37C}" type="datetime4">
              <a:rPr lang="en-US"/>
              <a:pPr>
                <a:defRPr/>
              </a:pPr>
              <a:t>June 17, 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2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A53EF7-FBAD-63A6-74B4-2AC3575A8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10AD7-8821-443A-931A-422D9A625CCD}" type="datetime4">
              <a:rPr lang="en-US"/>
              <a:pPr>
                <a:defRPr/>
              </a:pPr>
              <a:t>June 17, 2022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749A4E-916F-F18F-42E0-1EAA3A377F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title, edit in header and footer           (view menu)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09BAA7-2E05-8512-E83C-9E0749EEB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E51508FD-C7AA-4E8E-AA9E-C0CD854D69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51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7338"/>
            <a:ext cx="1943100" cy="5338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7338"/>
            <a:ext cx="5676900" cy="5338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A694C1-22E9-6753-941F-F985193458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119AE-1E95-42B5-BDB1-BE1A4F413589}" type="datetime4">
              <a:rPr lang="en-US"/>
              <a:pPr>
                <a:defRPr/>
              </a:pPr>
              <a:t>June 17, 2022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E52C4B-FB62-F50B-73D0-F622973890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title, edit in header and footer           (view menu)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C6289E-ABDA-C68D-F259-CC900F9C15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00DD47F3-05FA-404A-8E50-B4BA97D1C7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56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82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41478E-9D79-4CCD-0502-4E78C1198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C0FFD-FF2D-44FD-B734-E13FC23CCC40}" type="datetime4">
              <a:rPr lang="en-US"/>
              <a:pPr>
                <a:defRPr/>
              </a:pPr>
              <a:t>June 17, 2022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003F84-B0F7-79E3-8867-4BCE1CC3A5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title, edit in header and footer           (view menu)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15E404-4EAC-203D-D66B-F8B001B4F8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598DF5F2-1F2F-498C-9A03-D91FED938E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61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113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113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B4008A-DDD6-808B-BB95-6717CC2D7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755E8-2792-4412-BBE1-3961101F66DF}" type="datetime4">
              <a:rPr lang="en-US"/>
              <a:pPr>
                <a:defRPr/>
              </a:pPr>
              <a:t>June 17, 2022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A95204-5B34-9750-6F7C-4ABC284A00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title, edit in header and footer           (view menu)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3944DD-7792-6493-8A9A-4193E3287E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E29AF311-335E-4DF7-BC7D-735ADE12C6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80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823D6E1-FD96-8CB6-14B5-0CF8A66781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5DAD0-2699-4577-B1C0-976D12DD3D2D}" type="datetime4">
              <a:rPr lang="en-US"/>
              <a:pPr>
                <a:defRPr/>
              </a:pPr>
              <a:t>June 17, 2022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27F006F-F092-D854-27D2-12FB6510EE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title, edit in header and footer           (view menu)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1BC99A1-6F4E-39B6-3483-E2776A8D86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2590491B-C67A-43D6-AB73-1CF031B00A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36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E06C2B-A499-8D80-76B4-55B05F3AAC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44547-0187-4902-B6EF-42FF2A32633B}" type="datetime4">
              <a:rPr lang="en-US"/>
              <a:pPr>
                <a:defRPr/>
              </a:pPr>
              <a:t>June 17, 2022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8DDC931-44E9-81D2-5854-B5A006F121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title, edit in header and footer           (view menu)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54069B2-33C7-B9F3-6483-BB73348507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053EFE45-2B40-4085-8D2B-D1BE351AA3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37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FDCDBB6-20F4-DDA5-DDFC-2811A5CC2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23416-B4D6-471F-BCBB-EA4390B8B550}" type="datetime4">
              <a:rPr lang="en-US"/>
              <a:pPr>
                <a:defRPr/>
              </a:pPr>
              <a:t>June 17, 2022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06D448A-B4EC-550F-B204-39BD32A923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title, edit in header and footer           (view menu)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310371-9038-9E4F-E63B-494820E195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48319BC6-57C8-4746-8E4C-CF1E322CFA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4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4E18AD-5A7C-6F20-6379-40A3EA40FE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9B15D-6513-423B-9CF3-1A4951F092AB}" type="datetime4">
              <a:rPr lang="en-US"/>
              <a:pPr>
                <a:defRPr/>
              </a:pPr>
              <a:t>June 17, 2022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7B58B2-31E6-0304-509D-E0CDCCD6C1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title, edit in header and footer           (view menu)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D3EAC9-046D-3025-6485-E648CC9067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6006166B-6D37-415B-9710-D1DA120582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32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FFFDAC-C6CE-5F78-3267-681B8C15AC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8D8C9-D6A4-42B7-8AD8-FF8023B272E0}" type="datetime4">
              <a:rPr lang="en-US"/>
              <a:pPr>
                <a:defRPr/>
              </a:pPr>
              <a:t>June 17, 2022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8908C9-1DE5-5F1A-5EA1-293FA5C485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title, edit in header and footer           (view menu)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129DC-2E01-8F30-5065-3DBF9C606B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C2CABA70-1DA1-4822-9CEA-80ABE61EA8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77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2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>
            <a:extLst>
              <a:ext uri="{FF2B5EF4-FFF2-40B4-BE49-F238E27FC236}">
                <a16:creationId xmlns:a16="http://schemas.microsoft.com/office/drawing/2014/main" id="{28039124-94A7-A64F-70A8-C19F47CA89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175" y="5824538"/>
            <a:ext cx="9148763" cy="1036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GB" altLang="en-US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B03E0D8-7738-F855-5283-D3D948D095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7338"/>
            <a:ext cx="77724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7A710359-E67D-69E8-400E-2DEAAC7CE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113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1DB7DC16-33EE-DEB2-65C1-54C9F7EC78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56500" y="6102350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900">
                <a:solidFill>
                  <a:srgbClr val="002147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C3F3D82D-4E53-40F3-AB39-C0820C07E708}" type="datetime4">
              <a:rPr lang="en-US"/>
              <a:pPr>
                <a:defRPr/>
              </a:pPr>
              <a:t>June 17, 2022</a:t>
            </a:fld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154104-E2AB-94FA-359E-67824E098D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0" y="6096000"/>
            <a:ext cx="12954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900">
                <a:solidFill>
                  <a:srgbClr val="002147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en-US"/>
              <a:t>Presentation title, edit in header and footer           (view menu)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414BF8E-4FF1-07E4-2BA9-36975001C7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56500" y="6261100"/>
            <a:ext cx="136683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900">
                <a:solidFill>
                  <a:srgbClr val="002147"/>
                </a:solidFill>
              </a:defRPr>
            </a:lvl1pPr>
          </a:lstStyle>
          <a:p>
            <a:r>
              <a:rPr lang="en-US" altLang="en-US"/>
              <a:t>Page </a:t>
            </a:r>
            <a:fld id="{32401960-5FE3-4A93-9F17-E9030A486D4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2" name="Picture 18" descr="ox_brand">
            <a:extLst>
              <a:ext uri="{FF2B5EF4-FFF2-40B4-BE49-F238E27FC236}">
                <a16:creationId xmlns:a16="http://schemas.microsoft.com/office/drawing/2014/main" id="{03B5FC4F-5B6E-AC16-08BB-A7B0B80A5E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5949950"/>
            <a:ext cx="792163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1" descr="logo-eci-square.png">
            <a:extLst>
              <a:ext uri="{FF2B5EF4-FFF2-40B4-BE49-F238E27FC236}">
                <a16:creationId xmlns:a16="http://schemas.microsoft.com/office/drawing/2014/main" id="{12E59ACB-841C-983E-F4E7-7207F7833A6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949950"/>
            <a:ext cx="8175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23" r:id="rId1"/>
    <p:sldLayoutId id="2147484324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hf hdr="0"/>
  <p:txStyles>
    <p:titleStyle>
      <a:lvl1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5pPr>
      <a:lvl6pPr marL="4572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6pPr>
      <a:lvl7pPr marL="9144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7pPr>
      <a:lvl8pPr marL="13716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8pPr>
      <a:lvl9pPr marL="18288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9pPr>
    </p:titleStyle>
    <p:bodyStyle>
      <a:lvl1pPr marL="282575" indent="-2825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002147"/>
        </a:buClr>
        <a:buSzPct val="80000"/>
        <a:buFont typeface="Wingdings" panose="05000000000000000000" pitchFamily="2" charset="2"/>
        <a:buChar char="§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188913" algn="l" rtl="0" eaLnBrk="0" fontAlgn="base" hangingPunct="0">
        <a:spcBef>
          <a:spcPct val="20000"/>
        </a:spcBef>
        <a:spcAft>
          <a:spcPct val="0"/>
        </a:spcAft>
        <a:buClr>
          <a:srgbClr val="002147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2pPr>
      <a:lvl3pPr marL="1141413" indent="-187325" algn="l" rtl="0" eaLnBrk="0" fontAlgn="base" hangingPunct="0">
        <a:spcBef>
          <a:spcPct val="20000"/>
        </a:spcBef>
        <a:spcAft>
          <a:spcPct val="0"/>
        </a:spcAft>
        <a:buClr>
          <a:srgbClr val="002147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519238" indent="-187325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898650" indent="-1889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3558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130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2702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7274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renda.Boardman@ouce.ox.ac.u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68DD17F9-E5C5-1C37-72DF-66AE9F9B31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950" y="836613"/>
            <a:ext cx="5472113" cy="25193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br>
              <a:rPr lang="en-GB" sz="2400" dirty="0"/>
            </a:br>
            <a:r>
              <a:rPr lang="en-GB" sz="2600" b="1" dirty="0"/>
              <a:t>Transport, pollution</a:t>
            </a:r>
            <a:br>
              <a:rPr lang="en-GB" sz="2600" b="1" dirty="0"/>
            </a:br>
            <a:r>
              <a:rPr lang="en-GB" sz="2600" b="1" dirty="0"/>
              <a:t>and climate change </a:t>
            </a:r>
            <a:br>
              <a:rPr lang="en-GB" sz="2400" dirty="0"/>
            </a:br>
            <a:br>
              <a:rPr lang="en-GB" sz="3200" dirty="0"/>
            </a:br>
            <a:br>
              <a:rPr lang="en-GB" sz="2000" dirty="0"/>
            </a:br>
            <a:r>
              <a:rPr lang="en-GB" sz="2000" dirty="0"/>
              <a:t>18 June 2022</a:t>
            </a:r>
            <a:br>
              <a:rPr lang="en-GB" sz="2000" dirty="0"/>
            </a:br>
            <a:r>
              <a:rPr lang="en-GB" sz="2000" dirty="0"/>
              <a:t>Citizens’ Jury, Oxford</a:t>
            </a:r>
            <a:br>
              <a:rPr lang="en-GB" sz="2000" dirty="0"/>
            </a:br>
            <a:br>
              <a:rPr lang="fr-FR" sz="2400" dirty="0"/>
            </a:br>
            <a:r>
              <a:rPr lang="en-GB" sz="2200" dirty="0"/>
              <a:t>Brenda Boardman, Emeritus Fellow</a:t>
            </a:r>
            <a:br>
              <a:rPr lang="en-GB" sz="2000" dirty="0"/>
            </a:br>
            <a:br>
              <a:rPr lang="fr-F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D381BDD-3FB5-C1A0-284C-6EE014659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Which do you want most?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DE3F4FF0-95CB-E388-DDF9-B28BE49D9E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GB" altLang="en-US"/>
              <a:t>Cleaner air, safer streets, more active travel (cycling and walking)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altLang="en-US"/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/>
              <a:t>Or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altLang="en-US"/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/>
              <a:t>Existing routes and travel patterns, no constraints on car use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altLang="en-US"/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/>
              <a:t>The choice is yours</a:t>
            </a:r>
          </a:p>
        </p:txBody>
      </p:sp>
      <p:sp>
        <p:nvSpPr>
          <p:cNvPr id="8196" name="Footer Placeholder 3">
            <a:extLst>
              <a:ext uri="{FF2B5EF4-FFF2-40B4-BE49-F238E27FC236}">
                <a16:creationId xmlns:a16="http://schemas.microsoft.com/office/drawing/2014/main" id="{FBF1CB49-6E36-FE0A-674D-66E671F056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7848600" y="6096000"/>
            <a:ext cx="1295400" cy="539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900">
                <a:solidFill>
                  <a:srgbClr val="002147"/>
                </a:solidFill>
              </a:rPr>
              <a:t>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E71A7FA3-E1CF-DB23-DDE5-530E2B8B7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Oxford’s transport emissions and targets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B623F-2C62-335C-91EA-92F3ED76B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52513"/>
            <a:ext cx="7772400" cy="411480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  <a:defRPr/>
            </a:pPr>
            <a:r>
              <a:rPr lang="en-GB" dirty="0"/>
              <a:t>NO</a:t>
            </a:r>
            <a:r>
              <a:rPr lang="en-GB" baseline="-25000" dirty="0"/>
              <a:t>2 </a:t>
            </a:r>
            <a:r>
              <a:rPr lang="en-GB" dirty="0"/>
              <a:t> - nitrogen dioxide from petrol and diesel vehicle exhausts 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dirty="0"/>
              <a:t>air quality improving, but illegal levels in the City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dirty="0"/>
              <a:t>Exceeds 40µg/m</a:t>
            </a:r>
            <a:r>
              <a:rPr lang="en-GB" baseline="30000" dirty="0"/>
              <a:t>3</a:t>
            </a:r>
            <a:r>
              <a:rPr lang="en-GB" dirty="0"/>
              <a:t> annual average in 6 locations (eg </a:t>
            </a:r>
            <a:r>
              <a:rPr lang="en-GB" dirty="0" err="1"/>
              <a:t>Cutteslowe</a:t>
            </a:r>
            <a:r>
              <a:rPr lang="en-GB" dirty="0"/>
              <a:t>)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dirty="0"/>
              <a:t>Proposed limit of 30µg/m</a:t>
            </a:r>
            <a:r>
              <a:rPr lang="en-GB" baseline="30000" dirty="0"/>
              <a:t>3</a:t>
            </a:r>
            <a:r>
              <a:rPr lang="en-GB" dirty="0"/>
              <a:t> by 2025 – ambitious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dirty="0"/>
              <a:t>60% reduction during lockdown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en-GB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GB" dirty="0"/>
              <a:t>PM</a:t>
            </a:r>
            <a:r>
              <a:rPr lang="en-GB" baseline="-25000" dirty="0"/>
              <a:t>10</a:t>
            </a:r>
            <a:r>
              <a:rPr lang="en-GB" dirty="0"/>
              <a:t> and PM</a:t>
            </a:r>
            <a:r>
              <a:rPr lang="en-GB" baseline="-25000" dirty="0"/>
              <a:t>2.5</a:t>
            </a:r>
            <a:r>
              <a:rPr lang="en-GB" dirty="0"/>
              <a:t> - particulates from transport (tyres and brakes), woodstoves (wrong wood), agriculture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dirty="0"/>
              <a:t>Not declining even during lockdown, but legal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en-GB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GB" dirty="0"/>
              <a:t>Both bad for health – no safe levels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GB" dirty="0"/>
              <a:t>CO</a:t>
            </a:r>
            <a:r>
              <a:rPr lang="en-GB" baseline="-25000" dirty="0"/>
              <a:t>2</a:t>
            </a:r>
            <a:r>
              <a:rPr lang="en-GB" dirty="0"/>
              <a:t> - carbon dioxide: from fuel used, including electricity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dirty="0"/>
              <a:t>UK Act: net zero carbon emissions by 2050</a:t>
            </a:r>
          </a:p>
          <a:p>
            <a:pPr marL="574675" lvl="1" indent="0"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8">
            <a:extLst>
              <a:ext uri="{FF2B5EF4-FFF2-40B4-BE49-F238E27FC236}">
                <a16:creationId xmlns:a16="http://schemas.microsoft.com/office/drawing/2014/main" id="{69BE39BA-876A-6057-787A-7F1BC6A3B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8938" y="115888"/>
            <a:ext cx="8061325" cy="935037"/>
          </a:xfrm>
        </p:spPr>
        <p:txBody>
          <a:bodyPr/>
          <a:lstStyle/>
          <a:p>
            <a:r>
              <a:rPr lang="en-GB" altLang="en-US"/>
              <a:t>Transport: 27% of UK GHG emissions, 2019</a:t>
            </a:r>
          </a:p>
        </p:txBody>
      </p:sp>
      <p:sp>
        <p:nvSpPr>
          <p:cNvPr id="12291" name="AutoShape 12" descr="Total Domestic GHG Emissions in 2019: 454.7 MtCO2e. Transport: 27%, Energy 21%, Business 17%, Residential 15%, Agriculture 11%, Waste 4%, Other 4%.">
            <a:extLst>
              <a:ext uri="{FF2B5EF4-FFF2-40B4-BE49-F238E27FC236}">
                <a16:creationId xmlns:a16="http://schemas.microsoft.com/office/drawing/2014/main" id="{D75D8FEB-1A60-B8F0-8C41-168E0700D2E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GB" altLang="en-US"/>
          </a:p>
        </p:txBody>
      </p:sp>
      <p:pic>
        <p:nvPicPr>
          <p:cNvPr id="12292" name="Picture 12">
            <a:extLst>
              <a:ext uri="{FF2B5EF4-FFF2-40B4-BE49-F238E27FC236}">
                <a16:creationId xmlns:a16="http://schemas.microsoft.com/office/drawing/2014/main" id="{6975EDF9-F5AD-FEC6-00BE-28DB0663D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050"/>
            <a:ext cx="9144000" cy="473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77E0FDC9-6C25-F6D4-C6DB-8E4413132D57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83700" cy="5373688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33BEDFFF-25B4-55D1-A68B-08C1D78FC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Electric vehicles and carbon dioxide (CO</a:t>
            </a:r>
            <a:r>
              <a:rPr lang="en-GB" altLang="en-US" baseline="-25000"/>
              <a:t>2</a:t>
            </a:r>
            <a:r>
              <a:rPr lang="en-GB" altLang="en-US"/>
              <a:t>)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B8912A1E-3266-140B-74F0-99EE0A9484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  <a:defRPr/>
            </a:pPr>
            <a:r>
              <a:rPr lang="en-GB" altLang="en-US" dirty="0"/>
              <a:t>Electricity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altLang="en-US" dirty="0"/>
              <a:t>CO</a:t>
            </a:r>
            <a:r>
              <a:rPr lang="en-GB" altLang="en-US" baseline="-25000" dirty="0"/>
              <a:t>2  </a:t>
            </a:r>
            <a:r>
              <a:rPr lang="en-GB" altLang="en-US" dirty="0"/>
              <a:t>emissions count at the power station</a:t>
            </a:r>
          </a:p>
          <a:p>
            <a:pPr marL="574675" lvl="1" indent="0">
              <a:buFont typeface="Wingdings" panose="05000000000000000000" pitchFamily="2" charset="2"/>
              <a:buNone/>
              <a:defRPr/>
            </a:pPr>
            <a:endParaRPr lang="en-GB" altLang="en-US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GB" altLang="en-US" dirty="0"/>
              <a:t>Electric vehicles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altLang="en-US" dirty="0"/>
              <a:t>No CO</a:t>
            </a:r>
            <a:r>
              <a:rPr lang="en-GB" altLang="en-US" baseline="-25000" dirty="0"/>
              <a:t>2 </a:t>
            </a:r>
            <a:r>
              <a:rPr lang="en-GB" altLang="en-US" dirty="0"/>
              <a:t>emissions from an electric vehicle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altLang="en-US" dirty="0"/>
              <a:t>They are zero emission 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altLang="en-US" dirty="0"/>
              <a:t>So electric vehicles can go into a zero emission zone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en-GB" altLang="en-US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GB" altLang="en-US" dirty="0"/>
              <a:t>ICE – internal combustion engine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altLang="en-US" dirty="0"/>
              <a:t>Emissions from petrol and diesel count as transport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GB" altLang="en-US" dirty="0"/>
              <a:t>Includes hybrids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endParaRPr lang="en-GB" altLang="en-US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GB" altLang="en-US" dirty="0"/>
              <a:t>Particulates – high, because EV are heavy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2715489-C7CC-0678-796E-6A6308669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Résumé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3DC3250D-3D6D-9087-4B4D-CD4AA2290C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GB" altLang="en-US"/>
              <a:t>Make Oxford a healthier, less polluted City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altLang="en-US"/>
              <a:t>Reduce cars, less congestion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altLang="en-US"/>
              <a:t>EV a help, but fewer cars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altLang="en-US"/>
              <a:t>Less cars = less need for bus lanes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altLang="en-US"/>
              <a:t>More space for cycle paths and wider pavements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altLang="en-US"/>
              <a:t>Faster buses, better service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altLang="en-US"/>
              <a:t>Healthier people, more exercise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altLang="en-US"/>
              <a:t>Healthier planet, less CO</a:t>
            </a:r>
            <a:r>
              <a:rPr lang="en-GB" altLang="en-US" baseline="-25000"/>
              <a:t>2</a:t>
            </a:r>
            <a:r>
              <a:rPr lang="en-GB" altLang="en-US"/>
              <a:t>, less NO</a:t>
            </a:r>
            <a:r>
              <a:rPr lang="en-GB" altLang="en-US" baseline="-25000"/>
              <a:t>2</a:t>
            </a:r>
            <a:r>
              <a:rPr lang="en-GB" altLang="en-US"/>
              <a:t>, less PM</a:t>
            </a:r>
            <a:r>
              <a:rPr lang="en-GB" altLang="en-US" baseline="-25000"/>
              <a:t>10</a:t>
            </a:r>
            <a:r>
              <a:rPr lang="en-GB" altLang="en-US"/>
              <a:t> and PM</a:t>
            </a:r>
            <a:r>
              <a:rPr lang="en-GB" altLang="en-US" baseline="-25000"/>
              <a:t>2.5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3675F98F-0616-E5FE-68B5-E9FF17C53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420938"/>
            <a:ext cx="7772400" cy="935037"/>
          </a:xfrm>
        </p:spPr>
        <p:txBody>
          <a:bodyPr/>
          <a:lstStyle/>
          <a:p>
            <a:pPr algn="ctr"/>
            <a:r>
              <a:rPr lang="en-GB" altLang="en-US"/>
              <a:t>Thank you</a:t>
            </a:r>
          </a:p>
        </p:txBody>
      </p:sp>
      <p:sp>
        <p:nvSpPr>
          <p:cNvPr id="22531" name="Content Placeholder 5">
            <a:extLst>
              <a:ext uri="{FF2B5EF4-FFF2-40B4-BE49-F238E27FC236}">
                <a16:creationId xmlns:a16="http://schemas.microsoft.com/office/drawing/2014/main" id="{89B3F794-E0F8-8952-034D-3F0D10B81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81075"/>
            <a:ext cx="7772400" cy="4114800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en-GB" altLang="en-US" sz="3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alt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  <a:p>
            <a:pPr marL="1708150" lvl="4" indent="0">
              <a:buFontTx/>
              <a:buNone/>
              <a:defRPr/>
            </a:pPr>
            <a:r>
              <a:rPr lang="en-GB" altLang="en-US" dirty="0"/>
              <a:t>	</a:t>
            </a:r>
            <a:endParaRPr lang="en-GB" altLang="en-US" sz="2800" dirty="0">
              <a:solidFill>
                <a:srgbClr val="0070C0"/>
              </a:solidFill>
            </a:endParaRPr>
          </a:p>
          <a:p>
            <a:pPr marL="950913" lvl="2" indent="0">
              <a:buFontTx/>
              <a:buNone/>
              <a:defRPr/>
            </a:pPr>
            <a:endParaRPr lang="en-GB" altLang="en-US" sz="2800" dirty="0">
              <a:solidFill>
                <a:srgbClr val="0070C0"/>
              </a:solidFill>
              <a:hlinkClick r:id="rId3"/>
            </a:endParaRPr>
          </a:p>
          <a:p>
            <a:pPr marL="950913" lvl="2" indent="0">
              <a:buFontTx/>
              <a:buNone/>
              <a:defRPr/>
            </a:pPr>
            <a:r>
              <a:rPr lang="en-GB" altLang="en-US" sz="2800" dirty="0">
                <a:solidFill>
                  <a:srgbClr val="0070C0"/>
                </a:solidFill>
                <a:hlinkClick r:id="rId3"/>
              </a:rPr>
              <a:t>Brenda.Boardman@ouce.ox.ac.uk</a:t>
            </a:r>
            <a:endParaRPr lang="en-GB" altLang="en-US" sz="2800" dirty="0">
              <a:solidFill>
                <a:srgbClr val="0070C0"/>
              </a:solidFill>
            </a:endParaRPr>
          </a:p>
          <a:p>
            <a:pPr marL="950913" lvl="2" indent="0">
              <a:buFontTx/>
              <a:buNone/>
              <a:defRPr/>
            </a:pPr>
            <a:endParaRPr lang="en-GB" altLang="en-US" sz="2800" dirty="0">
              <a:solidFill>
                <a:srgbClr val="0070C0"/>
              </a:solidFill>
            </a:endParaRPr>
          </a:p>
          <a:p>
            <a:pPr marL="950913" lvl="2" indent="0">
              <a:buFontTx/>
              <a:buNone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Coalition for Healthy Streets and Active Travel (CoHSAT)</a:t>
            </a:r>
          </a:p>
          <a:p>
            <a:pPr marL="950913" lvl="2" indent="0">
              <a:buFontTx/>
              <a:buNone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Low Carbon Oxford North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742387C0D1BC4B879D5114F6C9C7F2" ma:contentTypeVersion="16" ma:contentTypeDescription="Create a new document." ma:contentTypeScope="" ma:versionID="e06e9e5604a7fe4f2b6c21903c67009f">
  <xsd:schema xmlns:xsd="http://www.w3.org/2001/XMLSchema" xmlns:xs="http://www.w3.org/2001/XMLSchema" xmlns:p="http://schemas.microsoft.com/office/2006/metadata/properties" xmlns:ns2="d0003ca3-18af-4111-90d7-08afd6650162" xmlns:ns3="2f1f32b7-7d30-4fc6-9f4a-1996fa3f1613" targetNamespace="http://schemas.microsoft.com/office/2006/metadata/properties" ma:root="true" ma:fieldsID="80fe654f0218097e188cb6bf8b4fff90" ns2:_="" ns3:_="">
    <xsd:import namespace="d0003ca3-18af-4111-90d7-08afd6650162"/>
    <xsd:import namespace="2f1f32b7-7d30-4fc6-9f4a-1996fa3f16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03ca3-18af-4111-90d7-08afd66501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1f32b7-7d30-4fc6-9f4a-1996fa3f161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16264b0-d2da-48f2-b90d-81f2df232f0d}" ma:internalName="TaxCatchAll" ma:showField="CatchAllData" ma:web="2f1f32b7-7d30-4fc6-9f4a-1996fa3f16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0003ca3-18af-4111-90d7-08afd6650162">
      <Terms xmlns="http://schemas.microsoft.com/office/infopath/2007/PartnerControls"/>
    </lcf76f155ced4ddcb4097134ff3c332f>
    <TaxCatchAll xmlns="2f1f32b7-7d30-4fc6-9f4a-1996fa3f1613" xsi:nil="true"/>
  </documentManagement>
</p:properties>
</file>

<file path=customXml/itemProps1.xml><?xml version="1.0" encoding="utf-8"?>
<ds:datastoreItem xmlns:ds="http://schemas.openxmlformats.org/officeDocument/2006/customXml" ds:itemID="{FE18165A-B45D-403D-BC0C-2EA5933252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4F21A6-7377-4B4A-8668-68D4C8614340}"/>
</file>

<file path=customXml/itemProps3.xml><?xml version="1.0" encoding="utf-8"?>
<ds:datastoreItem xmlns:ds="http://schemas.openxmlformats.org/officeDocument/2006/customXml" ds:itemID="{9BB22375-ED2E-4B02-A1BE-F7C4D7C7C96A}"/>
</file>

<file path=docProps/app.xml><?xml version="1.0" encoding="utf-8"?>
<Properties xmlns="http://schemas.openxmlformats.org/officeDocument/2006/extended-properties" xmlns:vt="http://schemas.openxmlformats.org/officeDocument/2006/docPropsVTypes">
  <TotalTime>40729</TotalTime>
  <Words>512</Words>
  <Application>Microsoft Office PowerPoint</Application>
  <PresentationFormat>On-screen Show (4:3)</PresentationFormat>
  <Paragraphs>92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</vt:lpstr>
      <vt:lpstr> Transport, pollution and climate change    18 June 2022 Citizens’ Jury, Oxford  Brenda Boardman, Emeritus Fellow  </vt:lpstr>
      <vt:lpstr>Which do you want most?</vt:lpstr>
      <vt:lpstr>Oxford’s transport emissions and targets</vt:lpstr>
      <vt:lpstr>Transport: 27% of UK GHG emissions, 2019</vt:lpstr>
      <vt:lpstr>PowerPoint Presentation</vt:lpstr>
      <vt:lpstr>Electric vehicles and carbon dioxide (CO2) </vt:lpstr>
      <vt:lpstr>Résumé</vt:lpstr>
      <vt:lpstr>Thank you</vt:lpstr>
    </vt:vector>
  </TitlesOfParts>
  <Company>NMDS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MacCallum</dc:creator>
  <cp:lastModifiedBy>Alison Chisholm</cp:lastModifiedBy>
  <cp:revision>441</cp:revision>
  <cp:lastPrinted>2020-10-31T14:03:29Z</cp:lastPrinted>
  <dcterms:created xsi:type="dcterms:W3CDTF">2008-04-19T14:31:56Z</dcterms:created>
  <dcterms:modified xsi:type="dcterms:W3CDTF">2022-06-17T17:16:28Z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0x010100FE742387C0D1BC4B879D5114F6C9C7F2</vt:lpwstr>
  </property>
</Properties>
</file>