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66" r:id="rId5"/>
    <p:sldId id="338" r:id="rId6"/>
    <p:sldId id="284" r:id="rId7"/>
    <p:sldId id="333" r:id="rId8"/>
    <p:sldId id="286" r:id="rId9"/>
    <p:sldId id="287" r:id="rId10"/>
    <p:sldId id="288" r:id="rId11"/>
    <p:sldId id="298" r:id="rId12"/>
    <p:sldId id="337" r:id="rId13"/>
    <p:sldId id="289" r:id="rId14"/>
    <p:sldId id="1243" r:id="rId15"/>
    <p:sldId id="1244" r:id="rId16"/>
    <p:sldId id="1245" r:id="rId17"/>
    <p:sldId id="1223" r:id="rId18"/>
    <p:sldId id="124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dacre, Melissa - Communities" initials="GM-C" lastIdx="4" clrIdx="0">
    <p:extLst>
      <p:ext uri="{19B8F6BF-5375-455C-9EA6-DF929625EA0E}">
        <p15:presenceInfo xmlns:p15="http://schemas.microsoft.com/office/powerpoint/2012/main" userId="S::Melissa.Goodacre@oxfordshire.gov.uk::664bcaad-3812-47e1-98c1-3bfdefc20a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E9F550-9C94-4482-96B8-FCCEAB2AB1D0}" v="2" dt="2022-06-23T15:49:30.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620"/>
    <p:restoredTop sz="94249" autoAdjust="0"/>
  </p:normalViewPr>
  <p:slideViewPr>
    <p:cSldViewPr snapToGrid="0">
      <p:cViewPr varScale="1">
        <p:scale>
          <a:sx n="79" d="100"/>
          <a:sy n="79" d="100"/>
        </p:scale>
        <p:origin x="101" y="221"/>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Chisholm" userId="S::npeu0306@ox.ac.uk::7e1f2ead-5857-4b17-8536-dd2348e38f05" providerId="AD" clId="Web-{39E9F550-9C94-4482-96B8-FCCEAB2AB1D0}"/>
    <pc:docChg chg="delSld">
      <pc:chgData name="Alison Chisholm" userId="S::npeu0306@ox.ac.uk::7e1f2ead-5857-4b17-8536-dd2348e38f05" providerId="AD" clId="Web-{39E9F550-9C94-4482-96B8-FCCEAB2AB1D0}" dt="2022-06-23T15:49:30.674" v="1"/>
      <pc:docMkLst>
        <pc:docMk/>
      </pc:docMkLst>
      <pc:sldChg chg="del">
        <pc:chgData name="Alison Chisholm" userId="S::npeu0306@ox.ac.uk::7e1f2ead-5857-4b17-8536-dd2348e38f05" providerId="AD" clId="Web-{39E9F550-9C94-4482-96B8-FCCEAB2AB1D0}" dt="2022-06-23T15:49:27.736" v="0"/>
        <pc:sldMkLst>
          <pc:docMk/>
          <pc:sldMk cId="3470003513" sldId="1239"/>
        </pc:sldMkLst>
      </pc:sldChg>
      <pc:sldChg chg="del">
        <pc:chgData name="Alison Chisholm" userId="S::npeu0306@ox.ac.uk::7e1f2ead-5857-4b17-8536-dd2348e38f05" providerId="AD" clId="Web-{39E9F550-9C94-4482-96B8-FCCEAB2AB1D0}" dt="2022-06-23T15:49:30.674" v="1"/>
        <pc:sldMkLst>
          <pc:docMk/>
          <pc:sldMk cId="1103891205" sldId="1240"/>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3FB762-5970-4D98-92DF-8096EEA5AE92}" type="doc">
      <dgm:prSet loTypeId="urn:microsoft.com/office/officeart/2018/2/layout/IconVerticalSolidList" loCatId="icon" qsTypeId="urn:microsoft.com/office/officeart/2005/8/quickstyle/simple1" qsCatId="simple" csTypeId="urn:microsoft.com/office/officeart/2005/8/colors/accent6_1" csCatId="accent6" phldr="1"/>
      <dgm:spPr/>
      <dgm:t>
        <a:bodyPr/>
        <a:lstStyle/>
        <a:p>
          <a:endParaRPr lang="en-US"/>
        </a:p>
      </dgm:t>
    </dgm:pt>
    <dgm:pt modelId="{DC8891BC-EA26-49CB-B860-6D62791C7DCC}">
      <dgm:prSet custT="1"/>
      <dgm:spPr/>
      <dgm:t>
        <a:bodyPr/>
        <a:lstStyle/>
        <a:p>
          <a:pPr>
            <a:lnSpc>
              <a:spcPct val="100000"/>
            </a:lnSpc>
          </a:pPr>
          <a:r>
            <a:rPr lang="en-GB" sz="2000" b="1" dirty="0">
              <a:latin typeface="Segoe UI" panose="020B0502040204020203" pitchFamily="34" charset="0"/>
              <a:cs typeface="Segoe UI" panose="020B0502040204020203" pitchFamily="34" charset="0"/>
            </a:rPr>
            <a:t>Traffic filters</a:t>
          </a:r>
          <a:r>
            <a:rPr lang="en-GB" sz="2000" dirty="0">
              <a:latin typeface="Segoe UI" panose="020B0502040204020203" pitchFamily="34" charset="0"/>
              <a:cs typeface="Segoe UI" panose="020B0502040204020203" pitchFamily="34" charset="0"/>
            </a:rPr>
            <a:t>: p</a:t>
          </a:r>
          <a:r>
            <a:rPr lang="en-GB" sz="2000" dirty="0"/>
            <a:t>oints on a road through which only certain types of traffic are allowed to pass, similar to Oxford High Street bus gate.  Some exempt vehicles will be able to pass through e.g. buses, taxis, emergency services - exact list to be decided. Traffic filters will help reduce bus journey times. </a:t>
          </a:r>
          <a:endParaRPr lang="en-US" sz="2000" dirty="0">
            <a:latin typeface="Segoe UI" panose="020B0502040204020203" pitchFamily="34" charset="0"/>
            <a:cs typeface="Segoe UI" panose="020B0502040204020203" pitchFamily="34" charset="0"/>
          </a:endParaRPr>
        </a:p>
      </dgm:t>
    </dgm:pt>
    <dgm:pt modelId="{74524F13-8FA9-4EC0-9131-F70C663D13DD}" type="parTrans" cxnId="{919A2B39-3C01-4B87-B552-86C2E6917F81}">
      <dgm:prSet/>
      <dgm:spPr/>
      <dgm:t>
        <a:bodyPr/>
        <a:lstStyle/>
        <a:p>
          <a:endParaRPr lang="en-US" sz="1600">
            <a:latin typeface="Segoe UI" panose="020B0502040204020203" pitchFamily="34" charset="0"/>
            <a:cs typeface="Segoe UI" panose="020B0502040204020203" pitchFamily="34" charset="0"/>
          </a:endParaRPr>
        </a:p>
      </dgm:t>
    </dgm:pt>
    <dgm:pt modelId="{ADE766CB-17D6-4BAA-9F17-D4C31C5999DD}" type="sibTrans" cxnId="{919A2B39-3C01-4B87-B552-86C2E6917F81}">
      <dgm:prSet/>
      <dgm:spPr/>
      <dgm:t>
        <a:bodyPr/>
        <a:lstStyle/>
        <a:p>
          <a:endParaRPr lang="en-US" sz="1600">
            <a:latin typeface="Segoe UI" panose="020B0502040204020203" pitchFamily="34" charset="0"/>
            <a:cs typeface="Segoe UI" panose="020B0502040204020203" pitchFamily="34" charset="0"/>
          </a:endParaRPr>
        </a:p>
      </dgm:t>
    </dgm:pt>
    <dgm:pt modelId="{F1FB321C-9DDD-441D-937C-FD5073FFCF6B}">
      <dgm:prSet custT="1"/>
      <dgm:spPr/>
      <dgm:t>
        <a:bodyPr/>
        <a:lstStyle/>
        <a:p>
          <a:pPr>
            <a:lnSpc>
              <a:spcPct val="100000"/>
            </a:lnSpc>
          </a:pPr>
          <a:r>
            <a:rPr lang="en-US" sz="2000" b="1" dirty="0">
              <a:latin typeface="Segoe UI" panose="020B0502040204020203" pitchFamily="34" charset="0"/>
              <a:cs typeface="Segoe UI" panose="020B0502040204020203" pitchFamily="34" charset="0"/>
            </a:rPr>
            <a:t>Workplace parking levy</a:t>
          </a:r>
          <a:r>
            <a:rPr lang="en-US" sz="2000" dirty="0">
              <a:latin typeface="Segoe UI" panose="020B0502040204020203" pitchFamily="34" charset="0"/>
              <a:cs typeface="Segoe UI" panose="020B0502040204020203" pitchFamily="34" charset="0"/>
            </a:rPr>
            <a:t>: </a:t>
          </a:r>
          <a:r>
            <a:rPr lang="en-GB" sz="2000" dirty="0"/>
            <a:t>An annual charge paid by employers with 11 or more commuter car parking spaces they provide for their staff. Visitor, customer and blue badge holder parking are not included. Revenue raised from the levy will be used to improve public transport in the city. </a:t>
          </a:r>
          <a:endParaRPr lang="en-US" sz="2000" dirty="0">
            <a:latin typeface="Segoe UI" panose="020B0502040204020203" pitchFamily="34" charset="0"/>
            <a:cs typeface="Segoe UI" panose="020B0502040204020203" pitchFamily="34" charset="0"/>
          </a:endParaRPr>
        </a:p>
      </dgm:t>
    </dgm:pt>
    <dgm:pt modelId="{E8166C1D-DE25-4948-A7DA-68D2741D256F}" type="parTrans" cxnId="{EC92B147-AC5F-4366-89F1-2DB6F609B188}">
      <dgm:prSet/>
      <dgm:spPr/>
      <dgm:t>
        <a:bodyPr/>
        <a:lstStyle/>
        <a:p>
          <a:endParaRPr lang="en-US" sz="1600">
            <a:latin typeface="Segoe UI" panose="020B0502040204020203" pitchFamily="34" charset="0"/>
            <a:cs typeface="Segoe UI" panose="020B0502040204020203" pitchFamily="34" charset="0"/>
          </a:endParaRPr>
        </a:p>
      </dgm:t>
    </dgm:pt>
    <dgm:pt modelId="{AD6D5C3A-1BCF-43ED-BBDD-D36078DE6CA8}" type="sibTrans" cxnId="{EC92B147-AC5F-4366-89F1-2DB6F609B188}">
      <dgm:prSet/>
      <dgm:spPr/>
      <dgm:t>
        <a:bodyPr/>
        <a:lstStyle/>
        <a:p>
          <a:endParaRPr lang="en-US" sz="1600">
            <a:latin typeface="Segoe UI" panose="020B0502040204020203" pitchFamily="34" charset="0"/>
            <a:cs typeface="Segoe UI" panose="020B0502040204020203" pitchFamily="34" charset="0"/>
          </a:endParaRPr>
        </a:p>
      </dgm:t>
    </dgm:pt>
    <dgm:pt modelId="{0AD4C776-E40D-464E-9015-36461F74E550}">
      <dgm:prSet custT="1"/>
      <dgm:spPr/>
      <dgm:t>
        <a:bodyPr/>
        <a:lstStyle/>
        <a:p>
          <a:pPr>
            <a:lnSpc>
              <a:spcPct val="100000"/>
            </a:lnSpc>
          </a:pPr>
          <a:r>
            <a:rPr lang="en-GB" sz="2000" b="1" dirty="0">
              <a:latin typeface="Segoe UI" panose="020B0502040204020203" pitchFamily="34" charset="0"/>
              <a:cs typeface="Segoe UI" panose="020B0502040204020203" pitchFamily="34" charset="0"/>
            </a:rPr>
            <a:t>Zero emission zone (ZEZ)</a:t>
          </a:r>
          <a:r>
            <a:rPr lang="en-GB" sz="2000" dirty="0">
              <a:latin typeface="Segoe UI" panose="020B0502040204020203" pitchFamily="34" charset="0"/>
              <a:cs typeface="Segoe UI" panose="020B0502040204020203" pitchFamily="34" charset="0"/>
            </a:rPr>
            <a:t>: </a:t>
          </a:r>
          <a:r>
            <a:rPr lang="en-GB" sz="2000" dirty="0"/>
            <a:t>an area where vehicles that are fully zero emission can be driven free of charge. All petrol and diesel vehicles, including hybrids, will incur a daily charge unless exempt. </a:t>
          </a:r>
          <a:r>
            <a:rPr lang="en-GB" sz="2000" b="0" i="0" dirty="0"/>
            <a:t>Funds raised will be used to support the transition to zero emission transport in the city.</a:t>
          </a:r>
          <a:r>
            <a:rPr lang="en-GB" sz="2000" dirty="0"/>
            <a:t> </a:t>
          </a:r>
          <a:endParaRPr lang="en-US" sz="2000" dirty="0">
            <a:latin typeface="Segoe UI" panose="020B0502040204020203" pitchFamily="34" charset="0"/>
            <a:cs typeface="Segoe UI" panose="020B0502040204020203" pitchFamily="34" charset="0"/>
          </a:endParaRPr>
        </a:p>
      </dgm:t>
    </dgm:pt>
    <dgm:pt modelId="{BB8008C3-EA9B-4AA2-85F7-46DABDACCFEC}" type="parTrans" cxnId="{95E27BB7-D2F0-4FE6-BACF-C7F2F13A97C4}">
      <dgm:prSet/>
      <dgm:spPr/>
      <dgm:t>
        <a:bodyPr/>
        <a:lstStyle/>
        <a:p>
          <a:endParaRPr lang="en-US" sz="1600">
            <a:latin typeface="Segoe UI" panose="020B0502040204020203" pitchFamily="34" charset="0"/>
            <a:cs typeface="Segoe UI" panose="020B0502040204020203" pitchFamily="34" charset="0"/>
          </a:endParaRPr>
        </a:p>
      </dgm:t>
    </dgm:pt>
    <dgm:pt modelId="{B1B2ADDF-7005-496B-B534-DAD2FFC44CA4}" type="sibTrans" cxnId="{95E27BB7-D2F0-4FE6-BACF-C7F2F13A97C4}">
      <dgm:prSet/>
      <dgm:spPr/>
      <dgm:t>
        <a:bodyPr/>
        <a:lstStyle/>
        <a:p>
          <a:endParaRPr lang="en-US" sz="1600">
            <a:latin typeface="Segoe UI" panose="020B0502040204020203" pitchFamily="34" charset="0"/>
            <a:cs typeface="Segoe UI" panose="020B0502040204020203" pitchFamily="34" charset="0"/>
          </a:endParaRPr>
        </a:p>
      </dgm:t>
    </dgm:pt>
    <dgm:pt modelId="{CEE070AA-A2CF-4F28-A90A-B214C7667FFC}" type="pres">
      <dgm:prSet presAssocID="{B53FB762-5970-4D98-92DF-8096EEA5AE92}" presName="root" presStyleCnt="0">
        <dgm:presLayoutVars>
          <dgm:dir/>
          <dgm:resizeHandles val="exact"/>
        </dgm:presLayoutVars>
      </dgm:prSet>
      <dgm:spPr/>
    </dgm:pt>
    <dgm:pt modelId="{45CF383C-C116-4D91-B5F9-8806910C1239}" type="pres">
      <dgm:prSet presAssocID="{DC8891BC-EA26-49CB-B860-6D62791C7DCC}" presName="compNode" presStyleCnt="0"/>
      <dgm:spPr/>
    </dgm:pt>
    <dgm:pt modelId="{61811CF7-A5F3-4847-8967-827BE3C54F78}" type="pres">
      <dgm:prSet presAssocID="{DC8891BC-EA26-49CB-B860-6D62791C7DCC}" presName="bgRect" presStyleLbl="bgShp" presStyleIdx="0" presStyleCnt="3" custLinFactNeighborX="2864" custLinFactNeighborY="1863"/>
      <dgm:spPr/>
    </dgm:pt>
    <dgm:pt modelId="{6EE92200-30C7-4A2C-ABAC-834BBBDEB042}" type="pres">
      <dgm:prSet presAssocID="{DC8891BC-EA26-49CB-B860-6D62791C7DC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
        </a:ext>
      </dgm:extLst>
    </dgm:pt>
    <dgm:pt modelId="{3A9F3019-8601-464A-8F0B-727CF6073666}" type="pres">
      <dgm:prSet presAssocID="{DC8891BC-EA26-49CB-B860-6D62791C7DCC}" presName="spaceRect" presStyleCnt="0"/>
      <dgm:spPr/>
    </dgm:pt>
    <dgm:pt modelId="{FC8A1D7A-99F2-4C79-A9DD-BAF6DE6D3385}" type="pres">
      <dgm:prSet presAssocID="{DC8891BC-EA26-49CB-B860-6D62791C7DCC}" presName="parTx" presStyleLbl="revTx" presStyleIdx="0" presStyleCnt="3">
        <dgm:presLayoutVars>
          <dgm:chMax val="0"/>
          <dgm:chPref val="0"/>
        </dgm:presLayoutVars>
      </dgm:prSet>
      <dgm:spPr/>
    </dgm:pt>
    <dgm:pt modelId="{56DD2B34-4056-4177-B2E6-2F9C46D67967}" type="pres">
      <dgm:prSet presAssocID="{ADE766CB-17D6-4BAA-9F17-D4C31C5999DD}" presName="sibTrans" presStyleCnt="0"/>
      <dgm:spPr/>
    </dgm:pt>
    <dgm:pt modelId="{901C739A-1FB7-4E18-8990-847E56C5EBDC}" type="pres">
      <dgm:prSet presAssocID="{F1FB321C-9DDD-441D-937C-FD5073FFCF6B}" presName="compNode" presStyleCnt="0"/>
      <dgm:spPr/>
    </dgm:pt>
    <dgm:pt modelId="{3690C215-4A7A-4EB3-A1FF-E7F5D6B6A20C}" type="pres">
      <dgm:prSet presAssocID="{F1FB321C-9DDD-441D-937C-FD5073FFCF6B}" presName="bgRect" presStyleLbl="bgShp" presStyleIdx="1" presStyleCnt="3"/>
      <dgm:spPr/>
    </dgm:pt>
    <dgm:pt modelId="{2C499BA0-6B1A-43EC-9A27-0C9A6410A760}" type="pres">
      <dgm:prSet presAssocID="{F1FB321C-9DDD-441D-937C-FD5073FFCF6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ty with solid fill"/>
        </a:ext>
      </dgm:extLst>
    </dgm:pt>
    <dgm:pt modelId="{37371794-6152-4300-B978-5224F088A40D}" type="pres">
      <dgm:prSet presAssocID="{F1FB321C-9DDD-441D-937C-FD5073FFCF6B}" presName="spaceRect" presStyleCnt="0"/>
      <dgm:spPr/>
    </dgm:pt>
    <dgm:pt modelId="{03726AED-773C-416A-8144-93C56A6C645A}" type="pres">
      <dgm:prSet presAssocID="{F1FB321C-9DDD-441D-937C-FD5073FFCF6B}" presName="parTx" presStyleLbl="revTx" presStyleIdx="1" presStyleCnt="3">
        <dgm:presLayoutVars>
          <dgm:chMax val="0"/>
          <dgm:chPref val="0"/>
        </dgm:presLayoutVars>
      </dgm:prSet>
      <dgm:spPr/>
    </dgm:pt>
    <dgm:pt modelId="{96DC0CA9-E4AA-4573-97E5-17466FAEE4F9}" type="pres">
      <dgm:prSet presAssocID="{AD6D5C3A-1BCF-43ED-BBDD-D36078DE6CA8}" presName="sibTrans" presStyleCnt="0"/>
      <dgm:spPr/>
    </dgm:pt>
    <dgm:pt modelId="{37048989-F95D-49B4-980B-02F4C7B3A628}" type="pres">
      <dgm:prSet presAssocID="{0AD4C776-E40D-464E-9015-36461F74E550}" presName="compNode" presStyleCnt="0"/>
      <dgm:spPr/>
    </dgm:pt>
    <dgm:pt modelId="{14244B7F-E041-44CD-989D-9AAE2EAA1B5A}" type="pres">
      <dgm:prSet presAssocID="{0AD4C776-E40D-464E-9015-36461F74E550}" presName="bgRect" presStyleLbl="bgShp" presStyleIdx="2" presStyleCnt="3"/>
      <dgm:spPr/>
    </dgm:pt>
    <dgm:pt modelId="{4516C3CA-3589-4EE2-9527-43E0389F22AA}" type="pres">
      <dgm:prSet presAssocID="{0AD4C776-E40D-464E-9015-36461F74E55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lectric Car"/>
        </a:ext>
      </dgm:extLst>
    </dgm:pt>
    <dgm:pt modelId="{DAB1308C-DA52-40F9-8CDD-A1231EDF9B85}" type="pres">
      <dgm:prSet presAssocID="{0AD4C776-E40D-464E-9015-36461F74E550}" presName="spaceRect" presStyleCnt="0"/>
      <dgm:spPr/>
    </dgm:pt>
    <dgm:pt modelId="{AE0DD846-C6EF-43C4-B251-EA58F93579DA}" type="pres">
      <dgm:prSet presAssocID="{0AD4C776-E40D-464E-9015-36461F74E550}" presName="parTx" presStyleLbl="revTx" presStyleIdx="2" presStyleCnt="3">
        <dgm:presLayoutVars>
          <dgm:chMax val="0"/>
          <dgm:chPref val="0"/>
        </dgm:presLayoutVars>
      </dgm:prSet>
      <dgm:spPr/>
    </dgm:pt>
  </dgm:ptLst>
  <dgm:cxnLst>
    <dgm:cxn modelId="{7F785B2C-5540-4072-A73C-EE09AA43FDBD}" type="presOf" srcId="{0AD4C776-E40D-464E-9015-36461F74E550}" destId="{AE0DD846-C6EF-43C4-B251-EA58F93579DA}" srcOrd="0" destOrd="0" presId="urn:microsoft.com/office/officeart/2018/2/layout/IconVerticalSolidList"/>
    <dgm:cxn modelId="{919A2B39-3C01-4B87-B552-86C2E6917F81}" srcId="{B53FB762-5970-4D98-92DF-8096EEA5AE92}" destId="{DC8891BC-EA26-49CB-B860-6D62791C7DCC}" srcOrd="0" destOrd="0" parTransId="{74524F13-8FA9-4EC0-9131-F70C663D13DD}" sibTransId="{ADE766CB-17D6-4BAA-9F17-D4C31C5999DD}"/>
    <dgm:cxn modelId="{EC92B147-AC5F-4366-89F1-2DB6F609B188}" srcId="{B53FB762-5970-4D98-92DF-8096EEA5AE92}" destId="{F1FB321C-9DDD-441D-937C-FD5073FFCF6B}" srcOrd="1" destOrd="0" parTransId="{E8166C1D-DE25-4948-A7DA-68D2741D256F}" sibTransId="{AD6D5C3A-1BCF-43ED-BBDD-D36078DE6CA8}"/>
    <dgm:cxn modelId="{19380D4B-485C-4B25-88E2-AD78B3EB357B}" type="presOf" srcId="{F1FB321C-9DDD-441D-937C-FD5073FFCF6B}" destId="{03726AED-773C-416A-8144-93C56A6C645A}" srcOrd="0" destOrd="0" presId="urn:microsoft.com/office/officeart/2018/2/layout/IconVerticalSolidList"/>
    <dgm:cxn modelId="{8DF70299-AF21-4763-BDDA-86D555F4D8B7}" type="presOf" srcId="{DC8891BC-EA26-49CB-B860-6D62791C7DCC}" destId="{FC8A1D7A-99F2-4C79-A9DD-BAF6DE6D3385}" srcOrd="0" destOrd="0" presId="urn:microsoft.com/office/officeart/2018/2/layout/IconVerticalSolidList"/>
    <dgm:cxn modelId="{95E27BB7-D2F0-4FE6-BACF-C7F2F13A97C4}" srcId="{B53FB762-5970-4D98-92DF-8096EEA5AE92}" destId="{0AD4C776-E40D-464E-9015-36461F74E550}" srcOrd="2" destOrd="0" parTransId="{BB8008C3-EA9B-4AA2-85F7-46DABDACCFEC}" sibTransId="{B1B2ADDF-7005-496B-B534-DAD2FFC44CA4}"/>
    <dgm:cxn modelId="{2415A5F5-741E-4879-AABF-E7BFE40D3330}" type="presOf" srcId="{B53FB762-5970-4D98-92DF-8096EEA5AE92}" destId="{CEE070AA-A2CF-4F28-A90A-B214C7667FFC}" srcOrd="0" destOrd="0" presId="urn:microsoft.com/office/officeart/2018/2/layout/IconVerticalSolidList"/>
    <dgm:cxn modelId="{AA22D4AD-02B5-4AC1-A5FA-3BA5E8964E9E}" type="presParOf" srcId="{CEE070AA-A2CF-4F28-A90A-B214C7667FFC}" destId="{45CF383C-C116-4D91-B5F9-8806910C1239}" srcOrd="0" destOrd="0" presId="urn:microsoft.com/office/officeart/2018/2/layout/IconVerticalSolidList"/>
    <dgm:cxn modelId="{B679157A-BE8C-489B-82D0-FABFBAAE9C60}" type="presParOf" srcId="{45CF383C-C116-4D91-B5F9-8806910C1239}" destId="{61811CF7-A5F3-4847-8967-827BE3C54F78}" srcOrd="0" destOrd="0" presId="urn:microsoft.com/office/officeart/2018/2/layout/IconVerticalSolidList"/>
    <dgm:cxn modelId="{517A3113-3569-4607-85E0-9EC22A23FE60}" type="presParOf" srcId="{45CF383C-C116-4D91-B5F9-8806910C1239}" destId="{6EE92200-30C7-4A2C-ABAC-834BBBDEB042}" srcOrd="1" destOrd="0" presId="urn:microsoft.com/office/officeart/2018/2/layout/IconVerticalSolidList"/>
    <dgm:cxn modelId="{2BC7E92E-B6D8-495C-AE47-739C3483679C}" type="presParOf" srcId="{45CF383C-C116-4D91-B5F9-8806910C1239}" destId="{3A9F3019-8601-464A-8F0B-727CF6073666}" srcOrd="2" destOrd="0" presId="urn:microsoft.com/office/officeart/2018/2/layout/IconVerticalSolidList"/>
    <dgm:cxn modelId="{255A652E-312A-49F0-84E0-C78666783909}" type="presParOf" srcId="{45CF383C-C116-4D91-B5F9-8806910C1239}" destId="{FC8A1D7A-99F2-4C79-A9DD-BAF6DE6D3385}" srcOrd="3" destOrd="0" presId="urn:microsoft.com/office/officeart/2018/2/layout/IconVerticalSolidList"/>
    <dgm:cxn modelId="{54E87545-425D-4047-ABAD-017110CB73DE}" type="presParOf" srcId="{CEE070AA-A2CF-4F28-A90A-B214C7667FFC}" destId="{56DD2B34-4056-4177-B2E6-2F9C46D67967}" srcOrd="1" destOrd="0" presId="urn:microsoft.com/office/officeart/2018/2/layout/IconVerticalSolidList"/>
    <dgm:cxn modelId="{956162CD-6E13-47D7-9F4A-E02E62808B9E}" type="presParOf" srcId="{CEE070AA-A2CF-4F28-A90A-B214C7667FFC}" destId="{901C739A-1FB7-4E18-8990-847E56C5EBDC}" srcOrd="2" destOrd="0" presId="urn:microsoft.com/office/officeart/2018/2/layout/IconVerticalSolidList"/>
    <dgm:cxn modelId="{B1677A91-8755-4AC2-9AC8-A01BEF87A249}" type="presParOf" srcId="{901C739A-1FB7-4E18-8990-847E56C5EBDC}" destId="{3690C215-4A7A-4EB3-A1FF-E7F5D6B6A20C}" srcOrd="0" destOrd="0" presId="urn:microsoft.com/office/officeart/2018/2/layout/IconVerticalSolidList"/>
    <dgm:cxn modelId="{DB803F1F-3519-499B-BA69-81F12776D21D}" type="presParOf" srcId="{901C739A-1FB7-4E18-8990-847E56C5EBDC}" destId="{2C499BA0-6B1A-43EC-9A27-0C9A6410A760}" srcOrd="1" destOrd="0" presId="urn:microsoft.com/office/officeart/2018/2/layout/IconVerticalSolidList"/>
    <dgm:cxn modelId="{5B8BD41A-6AEE-4C15-8BB3-7646C649D5CC}" type="presParOf" srcId="{901C739A-1FB7-4E18-8990-847E56C5EBDC}" destId="{37371794-6152-4300-B978-5224F088A40D}" srcOrd="2" destOrd="0" presId="urn:microsoft.com/office/officeart/2018/2/layout/IconVerticalSolidList"/>
    <dgm:cxn modelId="{F75923FB-982F-45C5-B2AE-015941D68503}" type="presParOf" srcId="{901C739A-1FB7-4E18-8990-847E56C5EBDC}" destId="{03726AED-773C-416A-8144-93C56A6C645A}" srcOrd="3" destOrd="0" presId="urn:microsoft.com/office/officeart/2018/2/layout/IconVerticalSolidList"/>
    <dgm:cxn modelId="{BF1058A3-057D-4FD0-864E-B0216BE6EC7E}" type="presParOf" srcId="{CEE070AA-A2CF-4F28-A90A-B214C7667FFC}" destId="{96DC0CA9-E4AA-4573-97E5-17466FAEE4F9}" srcOrd="3" destOrd="0" presId="urn:microsoft.com/office/officeart/2018/2/layout/IconVerticalSolidList"/>
    <dgm:cxn modelId="{8B1A958C-3362-4004-85BE-51BA09E4412A}" type="presParOf" srcId="{CEE070AA-A2CF-4F28-A90A-B214C7667FFC}" destId="{37048989-F95D-49B4-980B-02F4C7B3A628}" srcOrd="4" destOrd="0" presId="urn:microsoft.com/office/officeart/2018/2/layout/IconVerticalSolidList"/>
    <dgm:cxn modelId="{7514EF06-8DF8-4740-A49D-4A96630E826E}" type="presParOf" srcId="{37048989-F95D-49B4-980B-02F4C7B3A628}" destId="{14244B7F-E041-44CD-989D-9AAE2EAA1B5A}" srcOrd="0" destOrd="0" presId="urn:microsoft.com/office/officeart/2018/2/layout/IconVerticalSolidList"/>
    <dgm:cxn modelId="{C3765CEB-E744-49A7-903C-BB88E01F95C8}" type="presParOf" srcId="{37048989-F95D-49B4-980B-02F4C7B3A628}" destId="{4516C3CA-3589-4EE2-9527-43E0389F22AA}" srcOrd="1" destOrd="0" presId="urn:microsoft.com/office/officeart/2018/2/layout/IconVerticalSolidList"/>
    <dgm:cxn modelId="{03E59D75-E753-432A-AB4C-9DB8148883D3}" type="presParOf" srcId="{37048989-F95D-49B4-980B-02F4C7B3A628}" destId="{DAB1308C-DA52-40F9-8CDD-A1231EDF9B85}" srcOrd="2" destOrd="0" presId="urn:microsoft.com/office/officeart/2018/2/layout/IconVerticalSolidList"/>
    <dgm:cxn modelId="{CC820635-C0C4-42A4-98EB-158288D0C757}" type="presParOf" srcId="{37048989-F95D-49B4-980B-02F4C7B3A628}" destId="{AE0DD846-C6EF-43C4-B251-EA58F93579D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11CF7-A5F3-4847-8967-827BE3C54F78}">
      <dsp:nvSpPr>
        <dsp:cNvPr id="0" name=""/>
        <dsp:cNvSpPr/>
      </dsp:nvSpPr>
      <dsp:spPr>
        <a:xfrm>
          <a:off x="0" y="31114"/>
          <a:ext cx="10704513" cy="144387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E92200-30C7-4A2C-ABAC-834BBBDEB042}">
      <dsp:nvSpPr>
        <dsp:cNvPr id="0" name=""/>
        <dsp:cNvSpPr/>
      </dsp:nvSpPr>
      <dsp:spPr>
        <a:xfrm>
          <a:off x="436773" y="329087"/>
          <a:ext cx="794909" cy="7941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A1D7A-99F2-4C79-A9DD-BAF6DE6D3385}">
      <dsp:nvSpPr>
        <dsp:cNvPr id="0" name=""/>
        <dsp:cNvSpPr/>
      </dsp:nvSpPr>
      <dsp:spPr>
        <a:xfrm>
          <a:off x="1668456" y="4214"/>
          <a:ext cx="8948411" cy="144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60" tIns="152960" rIns="152960" bIns="152960" numCol="1" spcCol="1270" anchor="ctr" anchorCtr="0">
          <a:noAutofit/>
        </a:bodyPr>
        <a:lstStyle/>
        <a:p>
          <a:pPr marL="0" lvl="0" indent="0" algn="l" defTabSz="889000">
            <a:lnSpc>
              <a:spcPct val="100000"/>
            </a:lnSpc>
            <a:spcBef>
              <a:spcPct val="0"/>
            </a:spcBef>
            <a:spcAft>
              <a:spcPct val="35000"/>
            </a:spcAft>
            <a:buNone/>
          </a:pPr>
          <a:r>
            <a:rPr lang="en-GB" sz="2000" b="1" kern="1200" dirty="0">
              <a:latin typeface="Segoe UI" panose="020B0502040204020203" pitchFamily="34" charset="0"/>
              <a:cs typeface="Segoe UI" panose="020B0502040204020203" pitchFamily="34" charset="0"/>
            </a:rPr>
            <a:t>Traffic filters</a:t>
          </a:r>
          <a:r>
            <a:rPr lang="en-GB" sz="2000" kern="1200" dirty="0">
              <a:latin typeface="Segoe UI" panose="020B0502040204020203" pitchFamily="34" charset="0"/>
              <a:cs typeface="Segoe UI" panose="020B0502040204020203" pitchFamily="34" charset="0"/>
            </a:rPr>
            <a:t>: p</a:t>
          </a:r>
          <a:r>
            <a:rPr lang="en-GB" sz="2000" kern="1200" dirty="0"/>
            <a:t>oints on a road through which only certain types of traffic are allowed to pass, similar to Oxford High Street bus gate.  Some exempt vehicles will be able to pass through e.g. buses, taxis, emergency services - exact list to be decided. Traffic filters will help reduce bus journey times. </a:t>
          </a:r>
          <a:endParaRPr lang="en-US" sz="2000" kern="1200" dirty="0">
            <a:latin typeface="Segoe UI" panose="020B0502040204020203" pitchFamily="34" charset="0"/>
            <a:cs typeface="Segoe UI" panose="020B0502040204020203" pitchFamily="34" charset="0"/>
          </a:endParaRPr>
        </a:p>
      </dsp:txBody>
      <dsp:txXfrm>
        <a:off x="1668456" y="4214"/>
        <a:ext cx="8948411" cy="1445290"/>
      </dsp:txXfrm>
    </dsp:sp>
    <dsp:sp modelId="{3690C215-4A7A-4EB3-A1FF-E7F5D6B6A20C}">
      <dsp:nvSpPr>
        <dsp:cNvPr id="0" name=""/>
        <dsp:cNvSpPr/>
      </dsp:nvSpPr>
      <dsp:spPr>
        <a:xfrm>
          <a:off x="0" y="1789573"/>
          <a:ext cx="10704513" cy="144387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499BA0-6B1A-43EC-9A27-0C9A6410A760}">
      <dsp:nvSpPr>
        <dsp:cNvPr id="0" name=""/>
        <dsp:cNvSpPr/>
      </dsp:nvSpPr>
      <dsp:spPr>
        <a:xfrm>
          <a:off x="436773" y="2114446"/>
          <a:ext cx="794909" cy="7941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726AED-773C-416A-8144-93C56A6C645A}">
      <dsp:nvSpPr>
        <dsp:cNvPr id="0" name=""/>
        <dsp:cNvSpPr/>
      </dsp:nvSpPr>
      <dsp:spPr>
        <a:xfrm>
          <a:off x="1668456" y="1789573"/>
          <a:ext cx="8948411" cy="144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60" tIns="152960" rIns="152960" bIns="152960" numCol="1" spcCol="1270" anchor="ctr" anchorCtr="0">
          <a:noAutofit/>
        </a:bodyPr>
        <a:lstStyle/>
        <a:p>
          <a:pPr marL="0" lvl="0" indent="0" algn="l" defTabSz="889000">
            <a:lnSpc>
              <a:spcPct val="100000"/>
            </a:lnSpc>
            <a:spcBef>
              <a:spcPct val="0"/>
            </a:spcBef>
            <a:spcAft>
              <a:spcPct val="35000"/>
            </a:spcAft>
            <a:buNone/>
          </a:pPr>
          <a:r>
            <a:rPr lang="en-US" sz="2000" b="1" kern="1200" dirty="0">
              <a:latin typeface="Segoe UI" panose="020B0502040204020203" pitchFamily="34" charset="0"/>
              <a:cs typeface="Segoe UI" panose="020B0502040204020203" pitchFamily="34" charset="0"/>
            </a:rPr>
            <a:t>Workplace parking levy</a:t>
          </a:r>
          <a:r>
            <a:rPr lang="en-US" sz="2000" kern="1200" dirty="0">
              <a:latin typeface="Segoe UI" panose="020B0502040204020203" pitchFamily="34" charset="0"/>
              <a:cs typeface="Segoe UI" panose="020B0502040204020203" pitchFamily="34" charset="0"/>
            </a:rPr>
            <a:t>: </a:t>
          </a:r>
          <a:r>
            <a:rPr lang="en-GB" sz="2000" kern="1200" dirty="0"/>
            <a:t>An annual charge paid by employers with 11 or more commuter car parking spaces they provide for their staff. Visitor, customer and blue badge holder parking are not included. Revenue raised from the levy will be used to improve public transport in the city. </a:t>
          </a:r>
          <a:endParaRPr lang="en-US" sz="2000" kern="1200" dirty="0">
            <a:latin typeface="Segoe UI" panose="020B0502040204020203" pitchFamily="34" charset="0"/>
            <a:cs typeface="Segoe UI" panose="020B0502040204020203" pitchFamily="34" charset="0"/>
          </a:endParaRPr>
        </a:p>
      </dsp:txBody>
      <dsp:txXfrm>
        <a:off x="1668456" y="1789573"/>
        <a:ext cx="8948411" cy="1445290"/>
      </dsp:txXfrm>
    </dsp:sp>
    <dsp:sp modelId="{14244B7F-E041-44CD-989D-9AAE2EAA1B5A}">
      <dsp:nvSpPr>
        <dsp:cNvPr id="0" name=""/>
        <dsp:cNvSpPr/>
      </dsp:nvSpPr>
      <dsp:spPr>
        <a:xfrm>
          <a:off x="0" y="3574931"/>
          <a:ext cx="10704513" cy="1443878"/>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16C3CA-3589-4EE2-9527-43E0389F22AA}">
      <dsp:nvSpPr>
        <dsp:cNvPr id="0" name=""/>
        <dsp:cNvSpPr/>
      </dsp:nvSpPr>
      <dsp:spPr>
        <a:xfrm>
          <a:off x="436773" y="3899804"/>
          <a:ext cx="794909" cy="7941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0DD846-C6EF-43C4-B251-EA58F93579DA}">
      <dsp:nvSpPr>
        <dsp:cNvPr id="0" name=""/>
        <dsp:cNvSpPr/>
      </dsp:nvSpPr>
      <dsp:spPr>
        <a:xfrm>
          <a:off x="1668456" y="3574931"/>
          <a:ext cx="8948411" cy="144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960" tIns="152960" rIns="152960" bIns="152960" numCol="1" spcCol="1270" anchor="ctr" anchorCtr="0">
          <a:noAutofit/>
        </a:bodyPr>
        <a:lstStyle/>
        <a:p>
          <a:pPr marL="0" lvl="0" indent="0" algn="l" defTabSz="889000">
            <a:lnSpc>
              <a:spcPct val="100000"/>
            </a:lnSpc>
            <a:spcBef>
              <a:spcPct val="0"/>
            </a:spcBef>
            <a:spcAft>
              <a:spcPct val="35000"/>
            </a:spcAft>
            <a:buNone/>
          </a:pPr>
          <a:r>
            <a:rPr lang="en-GB" sz="2000" b="1" kern="1200" dirty="0">
              <a:latin typeface="Segoe UI" panose="020B0502040204020203" pitchFamily="34" charset="0"/>
              <a:cs typeface="Segoe UI" panose="020B0502040204020203" pitchFamily="34" charset="0"/>
            </a:rPr>
            <a:t>Zero emission zone (ZEZ)</a:t>
          </a:r>
          <a:r>
            <a:rPr lang="en-GB" sz="2000" kern="1200" dirty="0">
              <a:latin typeface="Segoe UI" panose="020B0502040204020203" pitchFamily="34" charset="0"/>
              <a:cs typeface="Segoe UI" panose="020B0502040204020203" pitchFamily="34" charset="0"/>
            </a:rPr>
            <a:t>: </a:t>
          </a:r>
          <a:r>
            <a:rPr lang="en-GB" sz="2000" kern="1200" dirty="0"/>
            <a:t>an area where vehicles that are fully zero emission can be driven free of charge. All petrol and diesel vehicles, including hybrids, will incur a daily charge unless exempt. </a:t>
          </a:r>
          <a:r>
            <a:rPr lang="en-GB" sz="2000" b="0" i="0" kern="1200" dirty="0"/>
            <a:t>Funds raised will be used to support the transition to zero emission transport in the city.</a:t>
          </a:r>
          <a:r>
            <a:rPr lang="en-GB" sz="2000" kern="1200" dirty="0"/>
            <a:t> </a:t>
          </a:r>
          <a:endParaRPr lang="en-US" sz="2000" kern="1200" dirty="0">
            <a:latin typeface="Segoe UI" panose="020B0502040204020203" pitchFamily="34" charset="0"/>
            <a:cs typeface="Segoe UI" panose="020B0502040204020203" pitchFamily="34" charset="0"/>
          </a:endParaRPr>
        </a:p>
      </dsp:txBody>
      <dsp:txXfrm>
        <a:off x="1668456" y="3574931"/>
        <a:ext cx="8948411" cy="14452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B5481-4847-4B6A-9D91-6BB95989C27F}" type="datetimeFigureOut">
              <a:rPr lang="en-GB" smtClean="0"/>
              <a:t>23/06/2022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60FAE4-B1F4-478E-B984-8304CC804209}" type="slidenum">
              <a:rPr lang="en-GB" smtClean="0"/>
              <a:t>‹#›</a:t>
            </a:fld>
            <a:endParaRPr lang="en-GB"/>
          </a:p>
        </p:txBody>
      </p:sp>
    </p:spTree>
    <p:extLst>
      <p:ext uri="{BB962C8B-B14F-4D97-AF65-F5344CB8AC3E}">
        <p14:creationId xmlns:p14="http://schemas.microsoft.com/office/powerpoint/2010/main" val="550201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60FAE4-B1F4-478E-B984-8304CC804209}" type="slidenum">
              <a:rPr lang="en-GB" smtClean="0"/>
              <a:t>1</a:t>
            </a:fld>
            <a:endParaRPr lang="en-GB"/>
          </a:p>
        </p:txBody>
      </p:sp>
    </p:spTree>
    <p:extLst>
      <p:ext uri="{BB962C8B-B14F-4D97-AF65-F5344CB8AC3E}">
        <p14:creationId xmlns:p14="http://schemas.microsoft.com/office/powerpoint/2010/main" val="2654403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theme we have to work through is tensions and trade-offs – so we can’t do everything everywhere to the highest standards for public transport and Active Travel for example – especially where road space is limited.  We have to make choices and compromises in some areas</a:t>
            </a:r>
          </a:p>
        </p:txBody>
      </p:sp>
      <p:sp>
        <p:nvSpPr>
          <p:cNvPr id="4" name="Slide Number Placeholder 3"/>
          <p:cNvSpPr>
            <a:spLocks noGrp="1"/>
          </p:cNvSpPr>
          <p:nvPr>
            <p:ph type="sldNum" sz="quarter" idx="5"/>
          </p:nvPr>
        </p:nvSpPr>
        <p:spPr/>
        <p:txBody>
          <a:bodyPr/>
          <a:lstStyle/>
          <a:p>
            <a:fld id="{8A60FAE4-B1F4-478E-B984-8304CC804209}" type="slidenum">
              <a:rPr lang="en-GB" smtClean="0"/>
              <a:t>10</a:t>
            </a:fld>
            <a:endParaRPr lang="en-GB"/>
          </a:p>
        </p:txBody>
      </p:sp>
    </p:spTree>
    <p:extLst>
      <p:ext uri="{BB962C8B-B14F-4D97-AF65-F5344CB8AC3E}">
        <p14:creationId xmlns:p14="http://schemas.microsoft.com/office/powerpoint/2010/main" val="292797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will really get into the meat of it.  We are working on the programme and milestones to make this more visible.</a:t>
            </a:r>
          </a:p>
        </p:txBody>
      </p:sp>
      <p:sp>
        <p:nvSpPr>
          <p:cNvPr id="4" name="Slide Number Placeholder 3"/>
          <p:cNvSpPr>
            <a:spLocks noGrp="1"/>
          </p:cNvSpPr>
          <p:nvPr>
            <p:ph type="sldNum" sz="quarter" idx="5"/>
          </p:nvPr>
        </p:nvSpPr>
        <p:spPr/>
        <p:txBody>
          <a:bodyPr/>
          <a:lstStyle/>
          <a:p>
            <a:fld id="{8A60FAE4-B1F4-478E-B984-8304CC804209}" type="slidenum">
              <a:rPr lang="en-GB" smtClean="0"/>
              <a:t>11</a:t>
            </a:fld>
            <a:endParaRPr lang="en-GB"/>
          </a:p>
        </p:txBody>
      </p:sp>
    </p:spTree>
    <p:extLst>
      <p:ext uri="{BB962C8B-B14F-4D97-AF65-F5344CB8AC3E}">
        <p14:creationId xmlns:p14="http://schemas.microsoft.com/office/powerpoint/2010/main" val="541916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package – along with other measures – which works together.  It’s another example of decision making and how we take into account views.  It will be up for consultation and debate but at the same time we cannot afford to get into ‘cherry picking’</a:t>
            </a:r>
          </a:p>
        </p:txBody>
      </p:sp>
      <p:sp>
        <p:nvSpPr>
          <p:cNvPr id="4" name="Slide Number Placeholder 3"/>
          <p:cNvSpPr>
            <a:spLocks noGrp="1"/>
          </p:cNvSpPr>
          <p:nvPr>
            <p:ph type="sldNum" sz="quarter" idx="5"/>
          </p:nvPr>
        </p:nvSpPr>
        <p:spPr/>
        <p:txBody>
          <a:bodyPr/>
          <a:lstStyle/>
          <a:p>
            <a:fld id="{8A60FAE4-B1F4-478E-B984-8304CC804209}" type="slidenum">
              <a:rPr lang="en-GB" smtClean="0"/>
              <a:t>12</a:t>
            </a:fld>
            <a:endParaRPr lang="en-GB"/>
          </a:p>
        </p:txBody>
      </p:sp>
    </p:spTree>
    <p:extLst>
      <p:ext uri="{BB962C8B-B14F-4D97-AF65-F5344CB8AC3E}">
        <p14:creationId xmlns:p14="http://schemas.microsoft.com/office/powerpoint/2010/main" val="1656327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 not end up exactly like this and clearly devil will be in detail</a:t>
            </a:r>
          </a:p>
        </p:txBody>
      </p:sp>
      <p:sp>
        <p:nvSpPr>
          <p:cNvPr id="4" name="Slide Number Placeholder 3"/>
          <p:cNvSpPr>
            <a:spLocks noGrp="1"/>
          </p:cNvSpPr>
          <p:nvPr>
            <p:ph type="sldNum" sz="quarter" idx="5"/>
          </p:nvPr>
        </p:nvSpPr>
        <p:spPr/>
        <p:txBody>
          <a:bodyPr/>
          <a:lstStyle/>
          <a:p>
            <a:fld id="{8A60FAE4-B1F4-478E-B984-8304CC804209}" type="slidenum">
              <a:rPr lang="en-GB" smtClean="0"/>
              <a:t>13</a:t>
            </a:fld>
            <a:endParaRPr lang="en-GB"/>
          </a:p>
        </p:txBody>
      </p:sp>
    </p:spTree>
    <p:extLst>
      <p:ext uri="{BB962C8B-B14F-4D97-AF65-F5344CB8AC3E}">
        <p14:creationId xmlns:p14="http://schemas.microsoft.com/office/powerpoint/2010/main" val="3208444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spcBef>
                <a:spcPts val="650"/>
              </a:spcBef>
              <a:spcAft>
                <a:spcPts val="650"/>
              </a:spcAft>
              <a:buFont typeface="Arial" panose="020B0604020202020204" pitchFamily="34" charset="0"/>
              <a:buChar char="•"/>
            </a:pPr>
            <a:endParaRPr lang="en-GB"/>
          </a:p>
          <a:p>
            <a:pPr>
              <a:spcBef>
                <a:spcPts val="650"/>
              </a:spcBef>
              <a:spcAft>
                <a:spcPts val="650"/>
              </a:spcAft>
            </a:pPr>
            <a:endParaRPr lang="en-GB"/>
          </a:p>
          <a:p>
            <a:pPr>
              <a:spcBef>
                <a:spcPts val="650"/>
              </a:spcBef>
              <a:spcAft>
                <a:spcPts val="650"/>
              </a:spcAft>
            </a:pPr>
            <a:endParaRPr lang="en-GB"/>
          </a:p>
        </p:txBody>
      </p:sp>
      <p:sp>
        <p:nvSpPr>
          <p:cNvPr id="4" name="Slide Number Placeholder 3"/>
          <p:cNvSpPr>
            <a:spLocks noGrp="1"/>
          </p:cNvSpPr>
          <p:nvPr>
            <p:ph type="sldNum" sz="quarter" idx="5"/>
          </p:nvPr>
        </p:nvSpPr>
        <p:spPr/>
        <p:txBody>
          <a:bodyPr/>
          <a:lstStyle/>
          <a:p>
            <a:fld id="{AE0572B9-808C-4305-B5AC-F7BD149C9E6E}" type="slidenum">
              <a:rPr lang="en-GB" smtClean="0"/>
              <a:t>14</a:t>
            </a:fld>
            <a:endParaRPr lang="en-GB"/>
          </a:p>
        </p:txBody>
      </p:sp>
    </p:spTree>
    <p:extLst>
      <p:ext uri="{BB962C8B-B14F-4D97-AF65-F5344CB8AC3E}">
        <p14:creationId xmlns:p14="http://schemas.microsoft.com/office/powerpoint/2010/main" val="372498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60FAE4-B1F4-478E-B984-8304CC804209}" type="slidenum">
              <a:rPr lang="en-GB" smtClean="0"/>
              <a:t>15</a:t>
            </a:fld>
            <a:endParaRPr lang="en-GB"/>
          </a:p>
        </p:txBody>
      </p:sp>
    </p:spTree>
    <p:extLst>
      <p:ext uri="{BB962C8B-B14F-4D97-AF65-F5344CB8AC3E}">
        <p14:creationId xmlns:p14="http://schemas.microsoft.com/office/powerpoint/2010/main" val="203599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60FAE4-B1F4-478E-B984-8304CC804209}" type="slidenum">
              <a:rPr lang="en-GB" smtClean="0"/>
              <a:t>2</a:t>
            </a:fld>
            <a:endParaRPr lang="en-GB"/>
          </a:p>
        </p:txBody>
      </p:sp>
    </p:spTree>
    <p:extLst>
      <p:ext uri="{BB962C8B-B14F-4D97-AF65-F5344CB8AC3E}">
        <p14:creationId xmlns:p14="http://schemas.microsoft.com/office/powerpoint/2010/main" val="80773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This is our 5</a:t>
            </a:r>
            <a:r>
              <a:rPr lang="en-GB" baseline="30000" dirty="0"/>
              <a:t>th</a:t>
            </a:r>
            <a:r>
              <a:rPr lang="en-GB" dirty="0"/>
              <a:t> LTP</a:t>
            </a:r>
          </a:p>
          <a:p>
            <a:pPr marL="171450" indent="-171450">
              <a:buFontTx/>
              <a:buChar char="-"/>
            </a:pPr>
            <a:r>
              <a:rPr lang="en-GB" dirty="0"/>
              <a:t>A plan for the whole county – want everyone to think about how they travel</a:t>
            </a:r>
          </a:p>
          <a:p>
            <a:pPr marL="171450" indent="-171450">
              <a:buFontTx/>
              <a:buChar char="-"/>
            </a:pPr>
            <a:r>
              <a:rPr lang="en-GB" dirty="0"/>
              <a:t>LTCP will be used to decide how we manage transport and the types of schemes we (or other transport organisations) implement.</a:t>
            </a: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8A60FAE4-B1F4-478E-B984-8304CC804209}" type="slidenum">
              <a:rPr lang="en-GB" smtClean="0"/>
              <a:t>3</a:t>
            </a:fld>
            <a:endParaRPr lang="en-GB"/>
          </a:p>
        </p:txBody>
      </p:sp>
    </p:spTree>
    <p:extLst>
      <p:ext uri="{BB962C8B-B14F-4D97-AF65-F5344CB8AC3E}">
        <p14:creationId xmlns:p14="http://schemas.microsoft.com/office/powerpoint/2010/main" val="3900846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a:t>The evidence we have taken into account includes data about:</a:t>
            </a:r>
          </a:p>
          <a:p>
            <a:pPr marL="628650" lvl="1" indent="-171450">
              <a:buFontTx/>
              <a:buChar char="-"/>
            </a:pPr>
            <a:r>
              <a:rPr lang="en-GB"/>
              <a:t>Car use and congestion</a:t>
            </a:r>
          </a:p>
          <a:p>
            <a:pPr marL="628650" lvl="1" indent="-171450">
              <a:buFontTx/>
              <a:buChar char="-"/>
            </a:pPr>
            <a:r>
              <a:rPr lang="en-GB"/>
              <a:t>Public transport use, affordability and reliability</a:t>
            </a:r>
          </a:p>
          <a:p>
            <a:pPr marL="628650" lvl="1" indent="-171450">
              <a:buFontTx/>
              <a:buChar char="-"/>
            </a:pPr>
            <a:r>
              <a:rPr lang="en-GB"/>
              <a:t>Walking and cycling levels</a:t>
            </a:r>
          </a:p>
          <a:p>
            <a:pPr marL="628650" lvl="1" indent="-171450">
              <a:buFontTx/>
              <a:buChar char="-"/>
            </a:pPr>
            <a:r>
              <a:rPr lang="en-GB"/>
              <a:t>Road safety</a:t>
            </a:r>
          </a:p>
          <a:p>
            <a:pPr marL="628650" lvl="1" indent="-171450">
              <a:buFontTx/>
              <a:buChar char="-"/>
            </a:pPr>
            <a:r>
              <a:rPr lang="en-GB"/>
              <a:t>Air quality</a:t>
            </a:r>
          </a:p>
          <a:p>
            <a:pPr marL="628650" lvl="1" indent="-171450">
              <a:buFontTx/>
              <a:buChar char="-"/>
            </a:pPr>
            <a:r>
              <a:rPr lang="en-GB"/>
              <a:t>Freight movement </a:t>
            </a:r>
          </a:p>
          <a:p>
            <a:pPr marL="628650" lvl="1" indent="-171450">
              <a:buFontTx/>
              <a:buChar char="-"/>
            </a:pPr>
            <a:r>
              <a:rPr lang="en-GB"/>
              <a:t>Deprivation and health</a:t>
            </a:r>
          </a:p>
          <a:p>
            <a:pPr marL="628650" lvl="1" indent="-171450">
              <a:buFontTx/>
              <a:buChar char="-"/>
            </a:pPr>
            <a:r>
              <a:rPr lang="en-GB"/>
              <a:t>Population and demographics </a:t>
            </a:r>
          </a:p>
        </p:txBody>
      </p:sp>
      <p:sp>
        <p:nvSpPr>
          <p:cNvPr id="4" name="Slide Number Placeholder 3"/>
          <p:cNvSpPr>
            <a:spLocks noGrp="1"/>
          </p:cNvSpPr>
          <p:nvPr>
            <p:ph type="sldNum" sz="quarter" idx="5"/>
          </p:nvPr>
        </p:nvSpPr>
        <p:spPr/>
        <p:txBody>
          <a:bodyPr/>
          <a:lstStyle/>
          <a:p>
            <a:fld id="{8A60FAE4-B1F4-478E-B984-8304CC804209}" type="slidenum">
              <a:rPr lang="en-GB" smtClean="0"/>
              <a:t>4</a:t>
            </a:fld>
            <a:endParaRPr lang="en-GB"/>
          </a:p>
        </p:txBody>
      </p:sp>
    </p:spTree>
    <p:extLst>
      <p:ext uri="{BB962C8B-B14F-4D97-AF65-F5344CB8AC3E}">
        <p14:creationId xmlns:p14="http://schemas.microsoft.com/office/powerpoint/2010/main" val="140337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60FAE4-B1F4-478E-B984-8304CC804209}" type="slidenum">
              <a:rPr lang="en-GB" smtClean="0"/>
              <a:t>5</a:t>
            </a:fld>
            <a:endParaRPr lang="en-GB"/>
          </a:p>
        </p:txBody>
      </p:sp>
    </p:spTree>
    <p:extLst>
      <p:ext uri="{BB962C8B-B14F-4D97-AF65-F5344CB8AC3E}">
        <p14:creationId xmlns:p14="http://schemas.microsoft.com/office/powerpoint/2010/main" val="136297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won’t read all of these.  One key point is that these are very consistent across all Oxfordshire planning documents</a:t>
            </a:r>
          </a:p>
        </p:txBody>
      </p:sp>
      <p:sp>
        <p:nvSpPr>
          <p:cNvPr id="4" name="Slide Number Placeholder 3"/>
          <p:cNvSpPr>
            <a:spLocks noGrp="1"/>
          </p:cNvSpPr>
          <p:nvPr>
            <p:ph type="sldNum" sz="quarter" idx="5"/>
          </p:nvPr>
        </p:nvSpPr>
        <p:spPr/>
        <p:txBody>
          <a:bodyPr/>
          <a:lstStyle/>
          <a:p>
            <a:fld id="{8A60FAE4-B1F4-478E-B984-8304CC804209}" type="slidenum">
              <a:rPr lang="en-GB" smtClean="0"/>
              <a:t>6</a:t>
            </a:fld>
            <a:endParaRPr lang="en-GB"/>
          </a:p>
        </p:txBody>
      </p:sp>
    </p:spTree>
    <p:extLst>
      <p:ext uri="{BB962C8B-B14F-4D97-AF65-F5344CB8AC3E}">
        <p14:creationId xmlns:p14="http://schemas.microsoft.com/office/powerpoint/2010/main" val="356759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Targets are an ambition which has been set – we do need to work through about how we achieve and by when</a:t>
            </a:r>
          </a:p>
        </p:txBody>
      </p:sp>
      <p:sp>
        <p:nvSpPr>
          <p:cNvPr id="4" name="Slide Number Placeholder 3"/>
          <p:cNvSpPr>
            <a:spLocks noGrp="1"/>
          </p:cNvSpPr>
          <p:nvPr>
            <p:ph type="sldNum" sz="quarter" idx="5"/>
          </p:nvPr>
        </p:nvSpPr>
        <p:spPr/>
        <p:txBody>
          <a:bodyPr/>
          <a:lstStyle/>
          <a:p>
            <a:fld id="{8A60FAE4-B1F4-478E-B984-8304CC804209}" type="slidenum">
              <a:rPr lang="en-GB" smtClean="0"/>
              <a:t>7</a:t>
            </a:fld>
            <a:endParaRPr lang="en-GB"/>
          </a:p>
        </p:txBody>
      </p:sp>
    </p:spTree>
    <p:extLst>
      <p:ext uri="{BB962C8B-B14F-4D97-AF65-F5344CB8AC3E}">
        <p14:creationId xmlns:p14="http://schemas.microsoft.com/office/powerpoint/2010/main" val="219242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Chosen some policy areas on the following slides that will require joint working with yourselves to deliver</a:t>
            </a:r>
          </a:p>
        </p:txBody>
      </p:sp>
      <p:sp>
        <p:nvSpPr>
          <p:cNvPr id="4" name="Slide Number Placeholder 3"/>
          <p:cNvSpPr>
            <a:spLocks noGrp="1"/>
          </p:cNvSpPr>
          <p:nvPr>
            <p:ph type="sldNum" sz="quarter" idx="5"/>
          </p:nvPr>
        </p:nvSpPr>
        <p:spPr/>
        <p:txBody>
          <a:bodyPr/>
          <a:lstStyle/>
          <a:p>
            <a:fld id="{8A60FAE4-B1F4-478E-B984-8304CC804209}" type="slidenum">
              <a:rPr lang="en-GB" smtClean="0"/>
              <a:t>8</a:t>
            </a:fld>
            <a:endParaRPr lang="en-GB"/>
          </a:p>
        </p:txBody>
      </p:sp>
    </p:spTree>
    <p:extLst>
      <p:ext uri="{BB962C8B-B14F-4D97-AF65-F5344CB8AC3E}">
        <p14:creationId xmlns:p14="http://schemas.microsoft.com/office/powerpoint/2010/main" val="2372614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fld id="{8A60FAE4-B1F4-478E-B984-8304CC804209}" type="slidenum">
              <a:rPr lang="en-GB" smtClean="0"/>
              <a:t>9</a:t>
            </a:fld>
            <a:endParaRPr lang="en-GB"/>
          </a:p>
        </p:txBody>
      </p:sp>
    </p:spTree>
    <p:extLst>
      <p:ext uri="{BB962C8B-B14F-4D97-AF65-F5344CB8AC3E}">
        <p14:creationId xmlns:p14="http://schemas.microsoft.com/office/powerpoint/2010/main" val="271895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4D45-CD27-4763-A93E-832EC1E69C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E4D870-549B-4612-BD4B-42CC872B5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D28E6F-431C-462A-A397-94E3764AA3D7}"/>
              </a:ext>
            </a:extLst>
          </p:cNvPr>
          <p:cNvSpPr>
            <a:spLocks noGrp="1"/>
          </p:cNvSpPr>
          <p:nvPr>
            <p:ph type="dt" sz="half" idx="10"/>
          </p:nvPr>
        </p:nvSpPr>
        <p:spPr/>
        <p:txBody>
          <a:bodyPr/>
          <a:lstStyle/>
          <a:p>
            <a:fld id="{EB2972D4-DBD5-4F62-B240-956F81F69246}" type="datetimeFigureOut">
              <a:rPr lang="en-GB" smtClean="0"/>
              <a:t>23/06/2022</a:t>
            </a:fld>
            <a:endParaRPr lang="en-GB"/>
          </a:p>
        </p:txBody>
      </p:sp>
      <p:sp>
        <p:nvSpPr>
          <p:cNvPr id="5" name="Footer Placeholder 4">
            <a:extLst>
              <a:ext uri="{FF2B5EF4-FFF2-40B4-BE49-F238E27FC236}">
                <a16:creationId xmlns:a16="http://schemas.microsoft.com/office/drawing/2014/main" id="{38D20292-25B6-4A13-BE28-65B1C425A5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06337C-FE7E-4E72-88EA-AAE17B56EAFB}"/>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429146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F8DC-3D19-42A7-A81B-623EFCF30AE3}"/>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C9731-89D6-4612-A5ED-8BB15D20B8A5}"/>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F9838A-9545-4489-9983-D537253181E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23/06/2022</a:t>
            </a:fld>
            <a:endParaRPr lang="en-GB"/>
          </a:p>
        </p:txBody>
      </p:sp>
      <p:sp>
        <p:nvSpPr>
          <p:cNvPr id="5" name="Footer Placeholder 4">
            <a:extLst>
              <a:ext uri="{FF2B5EF4-FFF2-40B4-BE49-F238E27FC236}">
                <a16:creationId xmlns:a16="http://schemas.microsoft.com/office/drawing/2014/main" id="{989BD33E-92D8-44A1-8544-12A9ADB81A3F}"/>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4BCBC06D-B656-4990-A407-9D540094CFBD}"/>
              </a:ext>
            </a:extLst>
          </p:cNvPr>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a:p>
        </p:txBody>
      </p:sp>
    </p:spTree>
    <p:extLst>
      <p:ext uri="{BB962C8B-B14F-4D97-AF65-F5344CB8AC3E}">
        <p14:creationId xmlns:p14="http://schemas.microsoft.com/office/powerpoint/2010/main" val="243606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086C84-C084-4EAC-883B-7160CE674705}"/>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7AA491-36E2-48A8-B37C-BFC6DB0A2492}"/>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B7D3DF-5E4E-4F3E-ADA3-14963A7837E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23/06/2022</a:t>
            </a:fld>
            <a:endParaRPr lang="en-GB"/>
          </a:p>
        </p:txBody>
      </p:sp>
      <p:sp>
        <p:nvSpPr>
          <p:cNvPr id="5" name="Footer Placeholder 4">
            <a:extLst>
              <a:ext uri="{FF2B5EF4-FFF2-40B4-BE49-F238E27FC236}">
                <a16:creationId xmlns:a16="http://schemas.microsoft.com/office/drawing/2014/main" id="{137A253F-8EE6-4255-9AF3-6B670B96873C}"/>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FCCD6215-49AC-4548-9C9C-7F06ACFA4EEC}"/>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a:p>
        </p:txBody>
      </p:sp>
    </p:spTree>
    <p:extLst>
      <p:ext uri="{BB962C8B-B14F-4D97-AF65-F5344CB8AC3E}">
        <p14:creationId xmlns:p14="http://schemas.microsoft.com/office/powerpoint/2010/main" val="280633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7CEC1-C632-475E-B3E2-CD006D0C3E0E}"/>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9F3183-3C34-41DC-A060-365AB2A3D4B2}"/>
              </a:ext>
            </a:extLst>
          </p:cNvPr>
          <p:cNvSpPr>
            <a:spLocks noGrp="1"/>
          </p:cNvSpPr>
          <p:nvPr>
            <p:ph idx="1"/>
          </p:nvPr>
        </p:nvSpPr>
        <p:spPr/>
        <p:txBody>
          <a:bodyPr/>
          <a:lstStyle>
            <a:lvl1pPr>
              <a:defRPr sz="320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sp>
        <p:nvSpPr>
          <p:cNvPr id="4" name="Date Placeholder 3">
            <a:extLst>
              <a:ext uri="{FF2B5EF4-FFF2-40B4-BE49-F238E27FC236}">
                <a16:creationId xmlns:a16="http://schemas.microsoft.com/office/drawing/2014/main" id="{E313BB7B-B00A-48A3-B8E4-D58924498866}"/>
              </a:ext>
            </a:extLst>
          </p:cNvPr>
          <p:cNvSpPr>
            <a:spLocks noGrp="1"/>
          </p:cNvSpPr>
          <p:nvPr>
            <p:ph type="dt" sz="half" idx="10"/>
          </p:nvPr>
        </p:nvSpPr>
        <p:spPr/>
        <p:txBody>
          <a:bodyPr/>
          <a:lstStyle/>
          <a:p>
            <a:fld id="{EB2972D4-DBD5-4F62-B240-956F81F69246}" type="datetimeFigureOut">
              <a:rPr lang="en-GB" smtClean="0"/>
              <a:t>23/06/2022</a:t>
            </a:fld>
            <a:endParaRPr lang="en-GB"/>
          </a:p>
        </p:txBody>
      </p:sp>
      <p:sp>
        <p:nvSpPr>
          <p:cNvPr id="5" name="Footer Placeholder 4">
            <a:extLst>
              <a:ext uri="{FF2B5EF4-FFF2-40B4-BE49-F238E27FC236}">
                <a16:creationId xmlns:a16="http://schemas.microsoft.com/office/drawing/2014/main" id="{DC9E5BA0-FECF-4975-B686-180A72631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A461A7-C198-4F95-BE9A-17B564D6C8E2}"/>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48000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C234-D59B-41EA-B4FF-0A476DB73FB1}"/>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6DF998-F33A-43CC-9C97-64ACCBF6B8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719FF5-B0B9-4D39-BC10-57A7B7A499A5}"/>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23/06/2022</a:t>
            </a:fld>
            <a:endParaRPr lang="en-GB"/>
          </a:p>
        </p:txBody>
      </p:sp>
      <p:sp>
        <p:nvSpPr>
          <p:cNvPr id="5" name="Footer Placeholder 4">
            <a:extLst>
              <a:ext uri="{FF2B5EF4-FFF2-40B4-BE49-F238E27FC236}">
                <a16:creationId xmlns:a16="http://schemas.microsoft.com/office/drawing/2014/main" id="{A1C3264C-A0FD-400F-9484-9048C36DD457}"/>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A8A7F256-83AB-4BB0-B14B-9CCABE6766FB}"/>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a:p>
        </p:txBody>
      </p:sp>
    </p:spTree>
    <p:extLst>
      <p:ext uri="{BB962C8B-B14F-4D97-AF65-F5344CB8AC3E}">
        <p14:creationId xmlns:p14="http://schemas.microsoft.com/office/powerpoint/2010/main" val="269517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06C6-DF4F-48DF-9AEA-918C62A06374}"/>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819008-EA10-44F8-8556-169AC8612B47}"/>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C2DBF4-4406-4F82-97AB-A7B1BCD0AD36}"/>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E9B5E0-372C-4659-A14C-F7175BBF4CEA}"/>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23/06/2022</a:t>
            </a:fld>
            <a:endParaRPr lang="en-GB"/>
          </a:p>
        </p:txBody>
      </p:sp>
      <p:sp>
        <p:nvSpPr>
          <p:cNvPr id="6" name="Footer Placeholder 5">
            <a:extLst>
              <a:ext uri="{FF2B5EF4-FFF2-40B4-BE49-F238E27FC236}">
                <a16:creationId xmlns:a16="http://schemas.microsoft.com/office/drawing/2014/main" id="{81E8B589-FB32-419E-BD5B-23D2572C92DF}"/>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48779C5C-CD57-43DC-8E13-D6B6981AE73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a:p>
        </p:txBody>
      </p:sp>
    </p:spTree>
    <p:extLst>
      <p:ext uri="{BB962C8B-B14F-4D97-AF65-F5344CB8AC3E}">
        <p14:creationId xmlns:p14="http://schemas.microsoft.com/office/powerpoint/2010/main" val="11798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259F-A2B7-4E52-993D-BDDC9048C2EE}"/>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E385EF-E0D8-46A8-8220-BB8F10C937A6}"/>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1D2545-C3FE-46F3-9323-B4075B543FD0}"/>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1BDB10-3EAD-42AD-90F6-818C67D4257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C7D681-B5E5-4A61-8B91-C5A64A6054D9}"/>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F429F9-3E2C-4F67-9FFD-3046AE81323C}"/>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23/06/2022</a:t>
            </a:fld>
            <a:endParaRPr lang="en-GB"/>
          </a:p>
        </p:txBody>
      </p:sp>
      <p:sp>
        <p:nvSpPr>
          <p:cNvPr id="8" name="Footer Placeholder 7">
            <a:extLst>
              <a:ext uri="{FF2B5EF4-FFF2-40B4-BE49-F238E27FC236}">
                <a16:creationId xmlns:a16="http://schemas.microsoft.com/office/drawing/2014/main" id="{8FF01FBB-64DE-4FD8-B321-04E84B069BB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9" name="Slide Number Placeholder 8">
            <a:extLst>
              <a:ext uri="{FF2B5EF4-FFF2-40B4-BE49-F238E27FC236}">
                <a16:creationId xmlns:a16="http://schemas.microsoft.com/office/drawing/2014/main" id="{2C9977AC-06BB-4F5B-AD97-3B5FEFC1E0F0}"/>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a:p>
        </p:txBody>
      </p:sp>
    </p:spTree>
    <p:extLst>
      <p:ext uri="{BB962C8B-B14F-4D97-AF65-F5344CB8AC3E}">
        <p14:creationId xmlns:p14="http://schemas.microsoft.com/office/powerpoint/2010/main" val="108890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FBE7-CEE4-4741-9691-0320167A739A}"/>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B0EEC463-8846-4A4F-B46B-A12BB3A2D73B}"/>
              </a:ext>
            </a:extLst>
          </p:cNvPr>
          <p:cNvSpPr>
            <a:spLocks noGrp="1"/>
          </p:cNvSpPr>
          <p:nvPr>
            <p:ph type="dt" sz="half" idx="10"/>
          </p:nvPr>
        </p:nvSpPr>
        <p:spPr/>
        <p:txBody>
          <a:bodyPr/>
          <a:lstStyle/>
          <a:p>
            <a:fld id="{EB2972D4-DBD5-4F62-B240-956F81F69246}" type="datetimeFigureOut">
              <a:rPr lang="en-GB" smtClean="0"/>
              <a:t>23/06/2022</a:t>
            </a:fld>
            <a:endParaRPr lang="en-GB"/>
          </a:p>
        </p:txBody>
      </p:sp>
      <p:sp>
        <p:nvSpPr>
          <p:cNvPr id="4" name="Footer Placeholder 3">
            <a:extLst>
              <a:ext uri="{FF2B5EF4-FFF2-40B4-BE49-F238E27FC236}">
                <a16:creationId xmlns:a16="http://schemas.microsoft.com/office/drawing/2014/main" id="{2241A1B7-9E07-48E2-8D6F-FEE2ED4DC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5EA0F3-84B9-4E0F-BE67-47F8F65255EA}"/>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311166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A11B6-CC84-49A9-9A04-B037EDF7F9A2}"/>
              </a:ext>
            </a:extLst>
          </p:cNvPr>
          <p:cNvSpPr>
            <a:spLocks noGrp="1"/>
          </p:cNvSpPr>
          <p:nvPr>
            <p:ph type="dt" sz="half" idx="10"/>
          </p:nvPr>
        </p:nvSpPr>
        <p:spPr>
          <a:xfrm>
            <a:off x="621891" y="6356349"/>
            <a:ext cx="2743200" cy="365125"/>
          </a:xfrm>
        </p:spPr>
        <p:txBody>
          <a:bodyPr/>
          <a:lstStyle/>
          <a:p>
            <a:fld id="{EB2972D4-DBD5-4F62-B240-956F81F69246}" type="datetimeFigureOut">
              <a:rPr lang="en-GB" smtClean="0"/>
              <a:t>23/06/2022</a:t>
            </a:fld>
            <a:endParaRPr lang="en-GB"/>
          </a:p>
        </p:txBody>
      </p:sp>
      <p:sp>
        <p:nvSpPr>
          <p:cNvPr id="3" name="Footer Placeholder 2">
            <a:extLst>
              <a:ext uri="{FF2B5EF4-FFF2-40B4-BE49-F238E27FC236}">
                <a16:creationId xmlns:a16="http://schemas.microsoft.com/office/drawing/2014/main" id="{9D4E6036-7207-4A81-85FE-7E03115D987F}"/>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4" name="Slide Number Placeholder 3">
            <a:extLst>
              <a:ext uri="{FF2B5EF4-FFF2-40B4-BE49-F238E27FC236}">
                <a16:creationId xmlns:a16="http://schemas.microsoft.com/office/drawing/2014/main" id="{7BD926CB-E33A-45CE-A78C-005B2286C4E0}"/>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a:p>
        </p:txBody>
      </p:sp>
    </p:spTree>
    <p:extLst>
      <p:ext uri="{BB962C8B-B14F-4D97-AF65-F5344CB8AC3E}">
        <p14:creationId xmlns:p14="http://schemas.microsoft.com/office/powerpoint/2010/main" val="3658978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6025-91DF-41A0-A812-2D7D70EBD0F5}"/>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0610E0-0119-4073-A252-D68E31703CF2}"/>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48B2C6-CA06-482C-9123-0462809C6D68}"/>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22C928-4F9C-44A3-8392-2061855B7202}"/>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23/06/2022</a:t>
            </a:fld>
            <a:endParaRPr lang="en-GB"/>
          </a:p>
        </p:txBody>
      </p:sp>
      <p:sp>
        <p:nvSpPr>
          <p:cNvPr id="6" name="Footer Placeholder 5">
            <a:extLst>
              <a:ext uri="{FF2B5EF4-FFF2-40B4-BE49-F238E27FC236}">
                <a16:creationId xmlns:a16="http://schemas.microsoft.com/office/drawing/2014/main" id="{7777B608-376A-4B9C-A4AE-92F9E9C8505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5C616096-285D-4BF3-9559-7672D686227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a:p>
        </p:txBody>
      </p:sp>
    </p:spTree>
    <p:extLst>
      <p:ext uri="{BB962C8B-B14F-4D97-AF65-F5344CB8AC3E}">
        <p14:creationId xmlns:p14="http://schemas.microsoft.com/office/powerpoint/2010/main" val="14071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5A48-F4F3-44C5-A3E1-BD9053EABC2F}"/>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4DFD00-5391-454C-89DA-DE2E0603E2BB}"/>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4420AD-EB27-4219-AC7E-AA0ACA09D7D9}"/>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314DB5-A8B3-454D-A98B-269FCE4E7352}"/>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23/06/2022</a:t>
            </a:fld>
            <a:endParaRPr lang="en-GB"/>
          </a:p>
        </p:txBody>
      </p:sp>
      <p:sp>
        <p:nvSpPr>
          <p:cNvPr id="6" name="Footer Placeholder 5">
            <a:extLst>
              <a:ext uri="{FF2B5EF4-FFF2-40B4-BE49-F238E27FC236}">
                <a16:creationId xmlns:a16="http://schemas.microsoft.com/office/drawing/2014/main" id="{6E124248-26FF-4EE9-A35D-B0E7D7E6F6B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a:p>
        </p:txBody>
      </p:sp>
      <p:sp>
        <p:nvSpPr>
          <p:cNvPr id="7" name="Slide Number Placeholder 6">
            <a:extLst>
              <a:ext uri="{FF2B5EF4-FFF2-40B4-BE49-F238E27FC236}">
                <a16:creationId xmlns:a16="http://schemas.microsoft.com/office/drawing/2014/main" id="{9BBE98D6-ECF1-4669-9D99-35AC1A8AF567}"/>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a:p>
        </p:txBody>
      </p:sp>
    </p:spTree>
    <p:extLst>
      <p:ext uri="{BB962C8B-B14F-4D97-AF65-F5344CB8AC3E}">
        <p14:creationId xmlns:p14="http://schemas.microsoft.com/office/powerpoint/2010/main" val="472534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56492-DE94-4EDC-9C4B-C14DC553D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0F1754-F858-4D12-9402-BBE24B432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592C75-BDE4-42E4-8D46-1692D6F86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72D4-DBD5-4F62-B240-956F81F69246}" type="datetimeFigureOut">
              <a:rPr lang="en-GB" smtClean="0"/>
              <a:t>23/06/2022</a:t>
            </a:fld>
            <a:endParaRPr lang="en-GB"/>
          </a:p>
        </p:txBody>
      </p:sp>
      <p:sp>
        <p:nvSpPr>
          <p:cNvPr id="5" name="Footer Placeholder 4">
            <a:extLst>
              <a:ext uri="{FF2B5EF4-FFF2-40B4-BE49-F238E27FC236}">
                <a16:creationId xmlns:a16="http://schemas.microsoft.com/office/drawing/2014/main" id="{26A7AA98-8450-4665-AD8D-2D9E92C33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E52286-858A-47B2-96C6-5B274DA52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F32F5-D7CA-4626-B9E3-1CD9D6A60A11}" type="slidenum">
              <a:rPr lang="en-GB" smtClean="0"/>
              <a:t>‹#›</a:t>
            </a:fld>
            <a:endParaRPr lang="en-GB"/>
          </a:p>
        </p:txBody>
      </p:sp>
    </p:spTree>
    <p:extLst>
      <p:ext uri="{BB962C8B-B14F-4D97-AF65-F5344CB8AC3E}">
        <p14:creationId xmlns:p14="http://schemas.microsoft.com/office/powerpoint/2010/main" val="4224647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BEA0E88-DBAE-45B1-A6B3-0B8EF15F6121}"/>
              </a:ext>
            </a:extLst>
          </p:cNvPr>
          <p:cNvSpPr>
            <a:spLocks noGrp="1"/>
          </p:cNvSpPr>
          <p:nvPr>
            <p:ph type="ctrTitle"/>
          </p:nvPr>
        </p:nvSpPr>
        <p:spPr>
          <a:xfrm>
            <a:off x="532660" y="2957209"/>
            <a:ext cx="11168109" cy="1916347"/>
          </a:xfrm>
        </p:spPr>
        <p:txBody>
          <a:bodyPr>
            <a:normAutofit fontScale="90000"/>
          </a:bodyPr>
          <a:lstStyle/>
          <a:p>
            <a:br>
              <a:rPr lang="en-GB" sz="4800" b="1" dirty="0"/>
            </a:br>
            <a:br>
              <a:rPr lang="en-GB" sz="4800" b="1" dirty="0"/>
            </a:br>
            <a:br>
              <a:rPr lang="en-GB" sz="4800" b="1" dirty="0"/>
            </a:br>
            <a:r>
              <a:rPr lang="en-GB" sz="4800" b="1" dirty="0"/>
              <a:t>Travel to Oxford: “Behind the Acronyms”</a:t>
            </a:r>
            <a:br>
              <a:rPr lang="en-GB" sz="4800" b="1" dirty="0"/>
            </a:br>
            <a:br>
              <a:rPr lang="en-GB" sz="4800" b="1" dirty="0"/>
            </a:br>
            <a:br>
              <a:rPr lang="en-GB" sz="4800" b="1" dirty="0"/>
            </a:br>
            <a:r>
              <a:rPr lang="en-GB" sz="4800" dirty="0"/>
              <a:t>John Disley</a:t>
            </a:r>
            <a:br>
              <a:rPr lang="en-GB" sz="4800" dirty="0"/>
            </a:br>
            <a:endParaRPr lang="en-GB" sz="4800" dirty="0"/>
          </a:p>
        </p:txBody>
      </p:sp>
      <p:sp>
        <p:nvSpPr>
          <p:cNvPr id="5" name="Subtitle 4">
            <a:extLst>
              <a:ext uri="{FF2B5EF4-FFF2-40B4-BE49-F238E27FC236}">
                <a16:creationId xmlns:a16="http://schemas.microsoft.com/office/drawing/2014/main" id="{DF402CA6-9979-41E4-B8AF-3ED889C89501}"/>
              </a:ext>
            </a:extLst>
          </p:cNvPr>
          <p:cNvSpPr>
            <a:spLocks noGrp="1"/>
          </p:cNvSpPr>
          <p:nvPr>
            <p:ph type="subTitle" idx="1"/>
          </p:nvPr>
        </p:nvSpPr>
        <p:spPr>
          <a:xfrm>
            <a:off x="1524000" y="4221804"/>
            <a:ext cx="9144000" cy="1035995"/>
          </a:xfrm>
        </p:spPr>
        <p:txBody>
          <a:bodyPr>
            <a:normAutofit/>
          </a:bodyPr>
          <a:lstStyle/>
          <a:p>
            <a:r>
              <a:rPr lang="en-GB" sz="4000" dirty="0"/>
              <a:t>Head of Transport Policy</a:t>
            </a:r>
          </a:p>
        </p:txBody>
      </p:sp>
    </p:spTree>
    <p:extLst>
      <p:ext uri="{BB962C8B-B14F-4D97-AF65-F5344CB8AC3E}">
        <p14:creationId xmlns:p14="http://schemas.microsoft.com/office/powerpoint/2010/main" val="287014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3EC4-F128-4FB1-ADFA-E001D548967B}"/>
              </a:ext>
            </a:extLst>
          </p:cNvPr>
          <p:cNvSpPr>
            <a:spLocks noGrp="1"/>
          </p:cNvSpPr>
          <p:nvPr>
            <p:ph type="title"/>
          </p:nvPr>
        </p:nvSpPr>
        <p:spPr>
          <a:xfrm>
            <a:off x="1322772" y="365125"/>
            <a:ext cx="10031027" cy="1325563"/>
          </a:xfrm>
        </p:spPr>
        <p:txBody>
          <a:bodyPr/>
          <a:lstStyle/>
          <a:p>
            <a:r>
              <a:rPr lang="en-GB"/>
              <a:t>LTCP supporting strategies</a:t>
            </a:r>
          </a:p>
        </p:txBody>
      </p:sp>
      <p:sp>
        <p:nvSpPr>
          <p:cNvPr id="3" name="Content Placeholder 2">
            <a:extLst>
              <a:ext uri="{FF2B5EF4-FFF2-40B4-BE49-F238E27FC236}">
                <a16:creationId xmlns:a16="http://schemas.microsoft.com/office/drawing/2014/main" id="{A2690325-F190-4F05-86B5-58E971398E9E}"/>
              </a:ext>
            </a:extLst>
          </p:cNvPr>
          <p:cNvSpPr>
            <a:spLocks noGrp="1"/>
          </p:cNvSpPr>
          <p:nvPr>
            <p:ph idx="1"/>
          </p:nvPr>
        </p:nvSpPr>
        <p:spPr>
          <a:xfrm>
            <a:off x="685532" y="1794483"/>
            <a:ext cx="7825423" cy="5063517"/>
          </a:xfrm>
          <a:solidFill>
            <a:schemeClr val="bg1"/>
          </a:solidFill>
        </p:spPr>
        <p:txBody>
          <a:bodyPr>
            <a:noAutofit/>
          </a:bodyPr>
          <a:lstStyle/>
          <a:p>
            <a:pPr algn="just"/>
            <a:r>
              <a:rPr lang="en-GB" sz="2200" dirty="0"/>
              <a:t>Alongside the main LTCP document we have published supporting strategies for:</a:t>
            </a:r>
          </a:p>
          <a:p>
            <a:pPr lvl="1" algn="just">
              <a:buSzPct val="80000"/>
              <a:buFont typeface="Courier New" panose="02070309020205020404" pitchFamily="49" charset="0"/>
              <a:buChar char="o"/>
            </a:pPr>
            <a:r>
              <a:rPr lang="en-GB" sz="2200" dirty="0"/>
              <a:t>Freight and Logistics</a:t>
            </a:r>
          </a:p>
          <a:p>
            <a:pPr lvl="1" algn="just">
              <a:buSzPct val="80000"/>
              <a:buFont typeface="Courier New" panose="02070309020205020404" pitchFamily="49" charset="0"/>
              <a:buChar char="o"/>
            </a:pPr>
            <a:r>
              <a:rPr lang="en-GB" sz="2200" dirty="0"/>
              <a:t>Active Travel</a:t>
            </a:r>
          </a:p>
          <a:p>
            <a:pPr lvl="1" algn="just">
              <a:buSzPct val="80000"/>
              <a:buFont typeface="Courier New" panose="02070309020205020404" pitchFamily="49" charset="0"/>
              <a:buChar char="o"/>
            </a:pPr>
            <a:r>
              <a:rPr lang="en-GB" sz="2200" dirty="0"/>
              <a:t>Innovation </a:t>
            </a:r>
          </a:p>
          <a:p>
            <a:pPr algn="just"/>
            <a:r>
              <a:rPr lang="en-GB" sz="2200" dirty="0"/>
              <a:t>These build on the LTCP principles and provide more detail about complex topics. </a:t>
            </a:r>
          </a:p>
          <a:p>
            <a:pPr algn="just"/>
            <a:r>
              <a:rPr lang="en-GB" sz="2200" dirty="0"/>
              <a:t>Supporting Strategies are also being developed to cover Bus and Rail.  These will be taken forward in the second stage of LTCP</a:t>
            </a:r>
          </a:p>
          <a:p>
            <a:pPr marL="0" indent="0" algn="just">
              <a:buNone/>
            </a:pPr>
            <a:endParaRPr lang="en-GB" sz="2200" dirty="0"/>
          </a:p>
        </p:txBody>
      </p:sp>
      <p:pic>
        <p:nvPicPr>
          <p:cNvPr id="14" name="Picture 13">
            <a:extLst>
              <a:ext uri="{FF2B5EF4-FFF2-40B4-BE49-F238E27FC236}">
                <a16:creationId xmlns:a16="http://schemas.microsoft.com/office/drawing/2014/main" id="{5BF52409-AD31-4AE4-9E47-63B39AC44DBD}"/>
              </a:ext>
            </a:extLst>
          </p:cNvPr>
          <p:cNvPicPr/>
          <p:nvPr/>
        </p:nvPicPr>
        <p:blipFill rotWithShape="1">
          <a:blip r:embed="rId3" cstate="print">
            <a:extLst>
              <a:ext uri="{28A0092B-C50C-407E-A947-70E740481C1C}">
                <a14:useLocalDpi xmlns:a14="http://schemas.microsoft.com/office/drawing/2010/main" val="0"/>
              </a:ext>
            </a:extLst>
          </a:blip>
          <a:srcRect l="6853" r="5393" b="-4"/>
          <a:stretch/>
        </p:blipFill>
        <p:spPr bwMode="auto">
          <a:xfrm>
            <a:off x="8966964" y="79193"/>
            <a:ext cx="3100974" cy="2377593"/>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extLst>
            <a:ext uri="{53640926-AAD7-44D8-BBD7-CCE9431645EC}">
              <a14:shadowObscured xmlns:a14="http://schemas.microsoft.com/office/drawing/2010/main"/>
            </a:ext>
          </a:extLst>
        </p:spPr>
      </p:pic>
      <p:pic>
        <p:nvPicPr>
          <p:cNvPr id="6" name="Picture 4">
            <a:extLst>
              <a:ext uri="{FF2B5EF4-FFF2-40B4-BE49-F238E27FC236}">
                <a16:creationId xmlns:a16="http://schemas.microsoft.com/office/drawing/2014/main" id="{1FEA7743-6A59-4AC0-AC4E-2B1E535843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027" r="9044" b="-1"/>
          <a:stretch/>
        </p:blipFill>
        <p:spPr bwMode="auto">
          <a:xfrm>
            <a:off x="8510955" y="3314227"/>
            <a:ext cx="3599187" cy="3464580"/>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231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B4E7-CDDE-4BF7-9808-0B9084A5608D}"/>
              </a:ext>
            </a:extLst>
          </p:cNvPr>
          <p:cNvSpPr>
            <a:spLocks noGrp="1"/>
          </p:cNvSpPr>
          <p:nvPr>
            <p:ph type="title"/>
          </p:nvPr>
        </p:nvSpPr>
        <p:spPr>
          <a:xfrm>
            <a:off x="1438182" y="365125"/>
            <a:ext cx="9915617" cy="1325563"/>
          </a:xfrm>
        </p:spPr>
        <p:txBody>
          <a:bodyPr/>
          <a:lstStyle/>
          <a:p>
            <a:r>
              <a:rPr lang="en-GB" dirty="0"/>
              <a:t>LTCP area strategies </a:t>
            </a:r>
          </a:p>
        </p:txBody>
      </p:sp>
      <p:sp>
        <p:nvSpPr>
          <p:cNvPr id="3" name="Content Placeholder 2">
            <a:extLst>
              <a:ext uri="{FF2B5EF4-FFF2-40B4-BE49-F238E27FC236}">
                <a16:creationId xmlns:a16="http://schemas.microsoft.com/office/drawing/2014/main" id="{72F670C0-FFF8-4C99-BA39-F1E9B1C4503D}"/>
              </a:ext>
            </a:extLst>
          </p:cNvPr>
          <p:cNvSpPr>
            <a:spLocks noGrp="1"/>
          </p:cNvSpPr>
          <p:nvPr>
            <p:ph idx="1"/>
          </p:nvPr>
        </p:nvSpPr>
        <p:spPr/>
        <p:txBody>
          <a:bodyPr/>
          <a:lstStyle/>
          <a:p>
            <a:pPr algn="just"/>
            <a:r>
              <a:rPr lang="en-GB" sz="2200" dirty="0">
                <a:ea typeface="Calibri" panose="020F0502020204030204" pitchFamily="34" charset="0"/>
              </a:rPr>
              <a:t>T</a:t>
            </a:r>
            <a:r>
              <a:rPr lang="en-GB" sz="2200" dirty="0">
                <a:effectLst/>
                <a:latin typeface="Arial" panose="020B0604020202020204" pitchFamily="34" charset="0"/>
                <a:ea typeface="Calibri" panose="020F0502020204030204" pitchFamily="34" charset="0"/>
              </a:rPr>
              <a:t>he LTCP will also be supported by a set of more detailed place based area and corridor strategies. </a:t>
            </a:r>
          </a:p>
          <a:p>
            <a:pPr lvl="1" algn="just">
              <a:buSzPct val="80000"/>
              <a:buFont typeface="Courier New" panose="02070309020205020404" pitchFamily="49" charset="0"/>
              <a:buChar char="o"/>
            </a:pPr>
            <a:r>
              <a:rPr lang="en-GB" sz="2200" dirty="0">
                <a:effectLst/>
                <a:latin typeface="Arial" panose="020B0604020202020204" pitchFamily="34" charset="0"/>
                <a:ea typeface="Calibri" panose="020F0502020204030204" pitchFamily="34" charset="0"/>
              </a:rPr>
              <a:t>These will be developed as a ‘part 2’ of the LTCP in 2022.</a:t>
            </a:r>
          </a:p>
          <a:p>
            <a:pPr lvl="1" algn="just">
              <a:buSzPct val="80000"/>
              <a:buFont typeface="Courier New" panose="02070309020205020404" pitchFamily="49" charset="0"/>
              <a:buChar char="o"/>
            </a:pPr>
            <a:r>
              <a:rPr lang="en-GB" sz="2200" dirty="0">
                <a:ea typeface="Calibri" panose="020F0502020204030204" pitchFamily="34" charset="0"/>
              </a:rPr>
              <a:t>The strategies will outline how the LTCP vision and outcomes are delivered in locations across the county.</a:t>
            </a:r>
          </a:p>
          <a:p>
            <a:r>
              <a:rPr lang="en-GB" sz="2200" dirty="0"/>
              <a:t>The Central Oxfordshire Travel Strategy (COTS) will be the first of these strategies and will define how the LTCP vision will be delivered in Oxford and the surrounding area. </a:t>
            </a:r>
          </a:p>
        </p:txBody>
      </p:sp>
    </p:spTree>
    <p:extLst>
      <p:ext uri="{BB962C8B-B14F-4D97-AF65-F5344CB8AC3E}">
        <p14:creationId xmlns:p14="http://schemas.microsoft.com/office/powerpoint/2010/main" val="180623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602BAF-2227-4966-B151-1A5C2EBFE27A}"/>
              </a:ext>
            </a:extLst>
          </p:cNvPr>
          <p:cNvSpPr>
            <a:spLocks noGrp="1"/>
          </p:cNvSpPr>
          <p:nvPr>
            <p:ph type="title"/>
          </p:nvPr>
        </p:nvSpPr>
        <p:spPr>
          <a:xfrm>
            <a:off x="1349406" y="579730"/>
            <a:ext cx="10275354" cy="1325563"/>
          </a:xfrm>
        </p:spPr>
        <p:txBody>
          <a:bodyPr>
            <a:normAutofit fontScale="90000"/>
          </a:bodyPr>
          <a:lstStyle/>
          <a:p>
            <a:r>
              <a:rPr lang="en-GB" sz="4000" dirty="0">
                <a:latin typeface="Arial" panose="020B0604020202020204" pitchFamily="34" charset="0"/>
                <a:ea typeface="+mj-ea"/>
                <a:cs typeface="Arial" panose="020B0604020202020204" pitchFamily="34" charset="0"/>
              </a:rPr>
              <a:t>Core transport schemes for central Oxfordshire</a:t>
            </a:r>
            <a:br>
              <a:rPr lang="en-GB" sz="4400" dirty="0">
                <a:latin typeface="Arial" panose="020B0604020202020204" pitchFamily="34" charset="0"/>
                <a:ea typeface="+mj-ea"/>
                <a:cs typeface="Arial" panose="020B0604020202020204" pitchFamily="34" charset="0"/>
              </a:rPr>
            </a:br>
            <a:endParaRPr lang="en-GB" dirty="0"/>
          </a:p>
        </p:txBody>
      </p:sp>
      <p:graphicFrame>
        <p:nvGraphicFramePr>
          <p:cNvPr id="9" name="Content Placeholder 2">
            <a:extLst>
              <a:ext uri="{FF2B5EF4-FFF2-40B4-BE49-F238E27FC236}">
                <a16:creationId xmlns:a16="http://schemas.microsoft.com/office/drawing/2014/main" id="{08BAF29A-6697-4516-B59D-F2E59D27A807}"/>
              </a:ext>
            </a:extLst>
          </p:cNvPr>
          <p:cNvGraphicFramePr>
            <a:graphicFrameLocks noGrp="1"/>
          </p:cNvGraphicFramePr>
          <p:nvPr>
            <p:ph idx="1"/>
            <p:extLst>
              <p:ext uri="{D42A27DB-BD31-4B8C-83A1-F6EECF244321}">
                <p14:modId xmlns:p14="http://schemas.microsoft.com/office/powerpoint/2010/main" val="522363269"/>
              </p:ext>
            </p:extLst>
          </p:nvPr>
        </p:nvGraphicFramePr>
        <p:xfrm>
          <a:off x="838200" y="1468438"/>
          <a:ext cx="10704513" cy="5024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9715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1687C-D98C-429F-AB29-20772E120A8D}"/>
              </a:ext>
            </a:extLst>
          </p:cNvPr>
          <p:cNvSpPr>
            <a:spLocks noGrp="1"/>
          </p:cNvSpPr>
          <p:nvPr>
            <p:ph type="title"/>
          </p:nvPr>
        </p:nvSpPr>
        <p:spPr>
          <a:xfrm>
            <a:off x="1464816" y="365125"/>
            <a:ext cx="9888984" cy="984885"/>
          </a:xfrm>
        </p:spPr>
        <p:txBody>
          <a:bodyPr>
            <a:normAutofit/>
          </a:bodyPr>
          <a:lstStyle/>
          <a:p>
            <a:r>
              <a:rPr lang="en-GB" sz="4000" dirty="0"/>
              <a:t>Core Schemes Visualised</a:t>
            </a:r>
          </a:p>
        </p:txBody>
      </p:sp>
      <p:pic>
        <p:nvPicPr>
          <p:cNvPr id="5" name="Content Placeholder 4" descr="Map&#10;&#10;Description automatically generated">
            <a:extLst>
              <a:ext uri="{FF2B5EF4-FFF2-40B4-BE49-F238E27FC236}">
                <a16:creationId xmlns:a16="http://schemas.microsoft.com/office/drawing/2014/main" id="{550C37B5-94D1-46E8-A489-9E29198520C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4816" y="1350010"/>
            <a:ext cx="7575213" cy="4764809"/>
          </a:xfrm>
        </p:spPr>
      </p:pic>
    </p:spTree>
    <p:extLst>
      <p:ext uri="{BB962C8B-B14F-4D97-AF65-F5344CB8AC3E}">
        <p14:creationId xmlns:p14="http://schemas.microsoft.com/office/powerpoint/2010/main" val="3195244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Bus with solid fill">
            <a:extLst>
              <a:ext uri="{FF2B5EF4-FFF2-40B4-BE49-F238E27FC236}">
                <a16:creationId xmlns:a16="http://schemas.microsoft.com/office/drawing/2014/main" id="{EFEB991B-ADD3-498F-9DD1-5E62717631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4735" y="1614516"/>
            <a:ext cx="1670760" cy="1670760"/>
          </a:xfrm>
          <a:prstGeom prst="rect">
            <a:avLst/>
          </a:prstGeom>
        </p:spPr>
      </p:pic>
      <p:pic>
        <p:nvPicPr>
          <p:cNvPr id="16" name="Graphic 15" descr="Earth globe: Africa and Europe with solid fill">
            <a:extLst>
              <a:ext uri="{FF2B5EF4-FFF2-40B4-BE49-F238E27FC236}">
                <a16:creationId xmlns:a16="http://schemas.microsoft.com/office/drawing/2014/main" id="{462297F1-2E4F-4A7B-8FBF-EB59704EE06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01325" y="1368876"/>
            <a:ext cx="1423627" cy="1423627"/>
          </a:xfrm>
          <a:prstGeom prst="rect">
            <a:avLst/>
          </a:prstGeom>
        </p:spPr>
      </p:pic>
      <p:pic>
        <p:nvPicPr>
          <p:cNvPr id="14" name="Graphic 13" descr="Cycling with solid fill">
            <a:extLst>
              <a:ext uri="{FF2B5EF4-FFF2-40B4-BE49-F238E27FC236}">
                <a16:creationId xmlns:a16="http://schemas.microsoft.com/office/drawing/2014/main" id="{890E52A3-9960-40D0-8D94-882112E0025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6855" y="4260921"/>
            <a:ext cx="1175109" cy="1175109"/>
          </a:xfrm>
          <a:prstGeom prst="rect">
            <a:avLst/>
          </a:prstGeom>
        </p:spPr>
      </p:pic>
      <p:pic>
        <p:nvPicPr>
          <p:cNvPr id="20" name="Graphic 19" descr="Deciduous tree with solid fill">
            <a:extLst>
              <a:ext uri="{FF2B5EF4-FFF2-40B4-BE49-F238E27FC236}">
                <a16:creationId xmlns:a16="http://schemas.microsoft.com/office/drawing/2014/main" id="{43CF2108-EA5B-49A8-949A-A7A1D90BFED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58010" y="3429000"/>
            <a:ext cx="1110258" cy="1110258"/>
          </a:xfrm>
          <a:prstGeom prst="rect">
            <a:avLst/>
          </a:prstGeom>
        </p:spPr>
      </p:pic>
      <p:sp>
        <p:nvSpPr>
          <p:cNvPr id="4" name="Rectangle 3">
            <a:extLst>
              <a:ext uri="{FF2B5EF4-FFF2-40B4-BE49-F238E27FC236}">
                <a16:creationId xmlns:a16="http://schemas.microsoft.com/office/drawing/2014/main" id="{594A7A63-20D4-4DDC-8093-37DC140B2EED}"/>
              </a:ext>
            </a:extLst>
          </p:cNvPr>
          <p:cNvSpPr/>
          <p:nvPr/>
        </p:nvSpPr>
        <p:spPr>
          <a:xfrm>
            <a:off x="1411549" y="526826"/>
            <a:ext cx="7143293" cy="769441"/>
          </a:xfrm>
          <a:prstGeom prst="rect">
            <a:avLst/>
          </a:prstGeom>
          <a:ln>
            <a:noFill/>
          </a:ln>
        </p:spPr>
        <p:txBody>
          <a:bodyPr wrap="square" lIns="91440" tIns="45720" rIns="91440" bIns="45720" anchor="t">
            <a:spAutoFit/>
          </a:bodyPr>
          <a:lstStyle/>
          <a:p>
            <a:pPr marL="539750" indent="-539750"/>
            <a:r>
              <a:rPr lang="en-GB" sz="4400" dirty="0">
                <a:latin typeface="Arial" panose="020B0604020202020204" pitchFamily="34" charset="0"/>
                <a:ea typeface="+mj-ea"/>
                <a:cs typeface="Arial" panose="020B0604020202020204" pitchFamily="34" charset="0"/>
              </a:rPr>
              <a:t>Benefits</a:t>
            </a:r>
          </a:p>
        </p:txBody>
      </p:sp>
      <p:sp>
        <p:nvSpPr>
          <p:cNvPr id="5" name="TextBox 4">
            <a:extLst>
              <a:ext uri="{FF2B5EF4-FFF2-40B4-BE49-F238E27FC236}">
                <a16:creationId xmlns:a16="http://schemas.microsoft.com/office/drawing/2014/main" id="{76EC4022-4229-4BDD-B3D3-FEF0864FADAC}"/>
              </a:ext>
            </a:extLst>
          </p:cNvPr>
          <p:cNvSpPr txBox="1"/>
          <p:nvPr/>
        </p:nvSpPr>
        <p:spPr>
          <a:xfrm>
            <a:off x="2297932" y="1368876"/>
            <a:ext cx="4225237" cy="2554545"/>
          </a:xfrm>
          <a:prstGeom prst="rect">
            <a:avLst/>
          </a:prstGeom>
          <a:noFill/>
        </p:spPr>
        <p:txBody>
          <a:bodyPr wrap="square" lIns="91440" tIns="45720" rIns="91440" bIns="45720" rtlCol="0" anchor="t">
            <a:spAutoFit/>
          </a:bodyPr>
          <a:lstStyle/>
          <a:p>
            <a:pPr marL="285750" indent="-285750">
              <a:spcBef>
                <a:spcPts val="600"/>
              </a:spcBef>
              <a:buClr>
                <a:schemeClr val="accent6">
                  <a:lumMod val="75000"/>
                </a:schemeClr>
              </a:buClr>
              <a:buFont typeface="Wingdings" panose="05000000000000000000" pitchFamily="2" charset="2"/>
              <a:buChar char="§"/>
            </a:pPr>
            <a:r>
              <a:rPr lang="en-GB" sz="2000" dirty="0">
                <a:cs typeface="Segoe UI"/>
              </a:rPr>
              <a:t>Tackles post-COVID decline in bus network</a:t>
            </a:r>
          </a:p>
          <a:p>
            <a:pPr marL="285750" indent="-285750">
              <a:spcBef>
                <a:spcPts val="600"/>
              </a:spcBef>
              <a:buClr>
                <a:schemeClr val="accent6">
                  <a:lumMod val="75000"/>
                </a:schemeClr>
              </a:buClr>
              <a:buFont typeface="Wingdings" panose="05000000000000000000" pitchFamily="2" charset="2"/>
              <a:buChar char="§"/>
            </a:pPr>
            <a:r>
              <a:rPr lang="en-GB" sz="2000" dirty="0">
                <a:cs typeface="Segoe UI"/>
              </a:rPr>
              <a:t>Faster and more reliable buses</a:t>
            </a:r>
          </a:p>
          <a:p>
            <a:pPr marL="285750" indent="-285750">
              <a:spcBef>
                <a:spcPts val="600"/>
              </a:spcBef>
              <a:buClr>
                <a:schemeClr val="accent6">
                  <a:lumMod val="75000"/>
                </a:schemeClr>
              </a:buClr>
              <a:buFont typeface="Wingdings" panose="05000000000000000000" pitchFamily="2" charset="2"/>
              <a:buChar char="§"/>
            </a:pPr>
            <a:r>
              <a:rPr lang="en-GB" sz="2000" dirty="0">
                <a:cs typeface="Segoe UI"/>
              </a:rPr>
              <a:t>New and improved bus routes</a:t>
            </a:r>
          </a:p>
          <a:p>
            <a:pPr marL="285750" indent="-285750">
              <a:spcBef>
                <a:spcPts val="600"/>
              </a:spcBef>
              <a:buClr>
                <a:schemeClr val="accent6">
                  <a:lumMod val="75000"/>
                </a:schemeClr>
              </a:buClr>
              <a:buFont typeface="Wingdings" panose="05000000000000000000" pitchFamily="2" charset="2"/>
              <a:buChar char="§"/>
            </a:pPr>
            <a:r>
              <a:rPr lang="en-GB" sz="2000" dirty="0">
                <a:cs typeface="Segoe UI"/>
              </a:rPr>
              <a:t>Enables investment in zero emission buses (e.g. ZEBRA)</a:t>
            </a:r>
          </a:p>
          <a:p>
            <a:pPr marL="285750" indent="-285750">
              <a:spcBef>
                <a:spcPts val="600"/>
              </a:spcBef>
              <a:buClr>
                <a:schemeClr val="accent6">
                  <a:lumMod val="75000"/>
                </a:schemeClr>
              </a:buClr>
              <a:buFont typeface="Wingdings" panose="05000000000000000000" pitchFamily="2" charset="2"/>
              <a:buChar char="§"/>
            </a:pPr>
            <a:r>
              <a:rPr lang="en-GB" sz="2000" b="1" dirty="0">
                <a:cs typeface="Segoe UI"/>
              </a:rPr>
              <a:t>Mode shift: car         bus</a:t>
            </a:r>
          </a:p>
        </p:txBody>
      </p:sp>
      <p:sp>
        <p:nvSpPr>
          <p:cNvPr id="28" name="TextBox 27">
            <a:extLst>
              <a:ext uri="{FF2B5EF4-FFF2-40B4-BE49-F238E27FC236}">
                <a16:creationId xmlns:a16="http://schemas.microsoft.com/office/drawing/2014/main" id="{3691BFE1-07C7-4764-A52A-BCF05291B651}"/>
              </a:ext>
            </a:extLst>
          </p:cNvPr>
          <p:cNvSpPr txBox="1"/>
          <p:nvPr/>
        </p:nvSpPr>
        <p:spPr>
          <a:xfrm>
            <a:off x="2267256" y="4081813"/>
            <a:ext cx="4238921" cy="2708434"/>
          </a:xfrm>
          <a:prstGeom prst="rect">
            <a:avLst/>
          </a:prstGeom>
          <a:noFill/>
        </p:spPr>
        <p:txBody>
          <a:bodyPr wrap="square" lIns="91440" tIns="45720" rIns="91440" bIns="45720" rtlCol="0" anchor="t">
            <a:spAutoFit/>
          </a:bodyPr>
          <a:lstStyle>
            <a:defPPr>
              <a:defRPr lang="en-US"/>
            </a:defPPr>
            <a:lvl1pPr marL="285750" indent="-285750">
              <a:spcBef>
                <a:spcPts val="600"/>
              </a:spcBef>
              <a:buClr>
                <a:schemeClr val="accent6">
                  <a:lumMod val="75000"/>
                </a:schemeClr>
              </a:buClr>
              <a:buFont typeface="Wingdings" panose="05000000000000000000" pitchFamily="2" charset="2"/>
              <a:buChar char="§"/>
            </a:lvl1pPr>
          </a:lstStyle>
          <a:p>
            <a:r>
              <a:rPr lang="en-GB" sz="2000" dirty="0">
                <a:cs typeface="Segoe UI"/>
              </a:rPr>
              <a:t>Enables reallocation of road space from motor vehicles to cyclists &amp; pedestrians</a:t>
            </a:r>
          </a:p>
          <a:p>
            <a:r>
              <a:rPr lang="en-GB" sz="2000" dirty="0">
                <a:cs typeface="Segoe UI"/>
              </a:rPr>
              <a:t>Reduced traffic flows = safer, more comfortable roads for cyclists &amp; pedestrians</a:t>
            </a:r>
          </a:p>
          <a:p>
            <a:r>
              <a:rPr lang="en-GB" sz="2000" b="1" dirty="0">
                <a:cs typeface="Segoe UI"/>
              </a:rPr>
              <a:t>Mode shift: car        cycle &amp; walk </a:t>
            </a:r>
            <a:endParaRPr lang="en-GB" sz="2000" b="1" dirty="0">
              <a:cs typeface="Segoe UI" panose="020B0502040204020203" pitchFamily="34" charset="0"/>
            </a:endParaRPr>
          </a:p>
        </p:txBody>
      </p:sp>
      <p:sp>
        <p:nvSpPr>
          <p:cNvPr id="6" name="TextBox 5">
            <a:extLst>
              <a:ext uri="{FF2B5EF4-FFF2-40B4-BE49-F238E27FC236}">
                <a16:creationId xmlns:a16="http://schemas.microsoft.com/office/drawing/2014/main" id="{69790083-DC7E-4D4B-90A6-372F516077B8}"/>
              </a:ext>
            </a:extLst>
          </p:cNvPr>
          <p:cNvSpPr txBox="1"/>
          <p:nvPr/>
        </p:nvSpPr>
        <p:spPr>
          <a:xfrm>
            <a:off x="8565905" y="3520630"/>
            <a:ext cx="3171360" cy="1323439"/>
          </a:xfrm>
          <a:prstGeom prst="rect">
            <a:avLst/>
          </a:prstGeom>
          <a:noFill/>
        </p:spPr>
        <p:txBody>
          <a:bodyPr wrap="square" rtlCol="0">
            <a:spAutoFit/>
          </a:bodyPr>
          <a:lstStyle>
            <a:defPPr>
              <a:defRPr lang="en-US"/>
            </a:defPPr>
            <a:lvl1pPr marL="285750" indent="-285750">
              <a:spcBef>
                <a:spcPts val="600"/>
              </a:spcBef>
              <a:buClr>
                <a:schemeClr val="accent6">
                  <a:lumMod val="75000"/>
                </a:schemeClr>
              </a:buClr>
              <a:buFont typeface="Wingdings" panose="05000000000000000000" pitchFamily="2" charset="2"/>
              <a:buChar char="§"/>
            </a:lvl1pPr>
          </a:lstStyle>
          <a:p>
            <a:r>
              <a:rPr lang="en-GB" sz="2000" dirty="0">
                <a:cs typeface="Segoe UI" panose="020B0502040204020203" pitchFamily="34" charset="0"/>
              </a:rPr>
              <a:t>Creates opportunities for pedestrianisation and improving public spaces</a:t>
            </a:r>
          </a:p>
        </p:txBody>
      </p:sp>
      <p:sp>
        <p:nvSpPr>
          <p:cNvPr id="7" name="TextBox 6">
            <a:extLst>
              <a:ext uri="{FF2B5EF4-FFF2-40B4-BE49-F238E27FC236}">
                <a16:creationId xmlns:a16="http://schemas.microsoft.com/office/drawing/2014/main" id="{A23F178E-1909-4898-B029-F2DD5102423C}"/>
              </a:ext>
            </a:extLst>
          </p:cNvPr>
          <p:cNvSpPr txBox="1"/>
          <p:nvPr/>
        </p:nvSpPr>
        <p:spPr>
          <a:xfrm>
            <a:off x="8527254" y="4883179"/>
            <a:ext cx="3171360" cy="1015663"/>
          </a:xfrm>
          <a:prstGeom prst="rect">
            <a:avLst/>
          </a:prstGeom>
          <a:noFill/>
        </p:spPr>
        <p:txBody>
          <a:bodyPr wrap="square" rtlCol="0">
            <a:spAutoFit/>
          </a:bodyPr>
          <a:lstStyle>
            <a:defPPr>
              <a:defRPr lang="en-US"/>
            </a:defPPr>
            <a:lvl1pPr marL="285750" indent="-285750">
              <a:spcBef>
                <a:spcPts val="600"/>
              </a:spcBef>
              <a:buClr>
                <a:schemeClr val="accent6">
                  <a:lumMod val="75000"/>
                </a:schemeClr>
              </a:buClr>
              <a:buFont typeface="Wingdings" panose="05000000000000000000" pitchFamily="2" charset="2"/>
              <a:buChar char="§"/>
            </a:lvl1pPr>
          </a:lstStyle>
          <a:p>
            <a:r>
              <a:rPr lang="en-GB" sz="2000" dirty="0">
                <a:cs typeface="Segoe UI" panose="020B0502040204020203" pitchFamily="34" charset="0"/>
              </a:rPr>
              <a:t>Generates locally-controlled income, for local transport priorities</a:t>
            </a:r>
          </a:p>
        </p:txBody>
      </p:sp>
      <p:sp>
        <p:nvSpPr>
          <p:cNvPr id="9" name="TextBox 8">
            <a:extLst>
              <a:ext uri="{FF2B5EF4-FFF2-40B4-BE49-F238E27FC236}">
                <a16:creationId xmlns:a16="http://schemas.microsoft.com/office/drawing/2014/main" id="{88EBF47C-6A13-4CD1-A24F-9A7528C68B98}"/>
              </a:ext>
            </a:extLst>
          </p:cNvPr>
          <p:cNvSpPr txBox="1"/>
          <p:nvPr/>
        </p:nvSpPr>
        <p:spPr>
          <a:xfrm>
            <a:off x="8565905" y="1266938"/>
            <a:ext cx="3171360" cy="1708160"/>
          </a:xfrm>
          <a:prstGeom prst="rect">
            <a:avLst/>
          </a:prstGeom>
          <a:noFill/>
        </p:spPr>
        <p:txBody>
          <a:bodyPr wrap="square" rtlCol="0">
            <a:spAutoFit/>
          </a:bodyPr>
          <a:lstStyle>
            <a:defPPr>
              <a:defRPr lang="en-US"/>
            </a:defPPr>
            <a:lvl1pPr marL="285750" indent="-285750">
              <a:spcBef>
                <a:spcPts val="600"/>
              </a:spcBef>
              <a:buClr>
                <a:schemeClr val="accent6">
                  <a:lumMod val="75000"/>
                </a:schemeClr>
              </a:buClr>
              <a:buFont typeface="Wingdings" panose="05000000000000000000" pitchFamily="2" charset="2"/>
              <a:buChar char="§"/>
            </a:lvl1pPr>
          </a:lstStyle>
          <a:p>
            <a:r>
              <a:rPr lang="en-GB" sz="2000" dirty="0">
                <a:cs typeface="Segoe UI" panose="020B0502040204020203" pitchFamily="34" charset="0"/>
              </a:rPr>
              <a:t>Reduces transport emissions, improving local air quality and tackling climate change</a:t>
            </a:r>
          </a:p>
          <a:p>
            <a:r>
              <a:rPr lang="en-GB" sz="2000" dirty="0">
                <a:cs typeface="Segoe UI" panose="020B0502040204020203" pitchFamily="34" charset="0"/>
              </a:rPr>
              <a:t>Reduces traffic noise</a:t>
            </a:r>
          </a:p>
        </p:txBody>
      </p:sp>
      <p:pic>
        <p:nvPicPr>
          <p:cNvPr id="18" name="Graphic 17" descr="Pound with solid fill">
            <a:extLst>
              <a:ext uri="{FF2B5EF4-FFF2-40B4-BE49-F238E27FC236}">
                <a16:creationId xmlns:a16="http://schemas.microsoft.com/office/drawing/2014/main" id="{285AEC20-93A6-4127-BBE0-BEB616009A1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21470" y="4883179"/>
            <a:ext cx="983335" cy="983335"/>
          </a:xfrm>
          <a:prstGeom prst="rect">
            <a:avLst/>
          </a:prstGeom>
        </p:spPr>
      </p:pic>
      <p:pic>
        <p:nvPicPr>
          <p:cNvPr id="22" name="Graphic 21" descr="Walk with solid fill">
            <a:extLst>
              <a:ext uri="{FF2B5EF4-FFF2-40B4-BE49-F238E27FC236}">
                <a16:creationId xmlns:a16="http://schemas.microsoft.com/office/drawing/2014/main" id="{96E3E06D-B017-423A-BD5B-CAC3754EEEF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5156" y="5205509"/>
            <a:ext cx="1175109" cy="1175109"/>
          </a:xfrm>
          <a:prstGeom prst="rect">
            <a:avLst/>
          </a:prstGeom>
        </p:spPr>
      </p:pic>
      <p:sp>
        <p:nvSpPr>
          <p:cNvPr id="2" name="Arrow: Right 1">
            <a:extLst>
              <a:ext uri="{FF2B5EF4-FFF2-40B4-BE49-F238E27FC236}">
                <a16:creationId xmlns:a16="http://schemas.microsoft.com/office/drawing/2014/main" id="{857A1090-E2E7-496D-96E7-1CB42B8C38A9}"/>
              </a:ext>
            </a:extLst>
          </p:cNvPr>
          <p:cNvSpPr/>
          <p:nvPr/>
        </p:nvSpPr>
        <p:spPr>
          <a:xfrm>
            <a:off x="4606957" y="3644363"/>
            <a:ext cx="284329" cy="2388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52176FA4-0041-4A6E-9D2D-B9694EF14A6C}"/>
              </a:ext>
            </a:extLst>
          </p:cNvPr>
          <p:cNvSpPr/>
          <p:nvPr/>
        </p:nvSpPr>
        <p:spPr>
          <a:xfrm>
            <a:off x="4566152" y="6153155"/>
            <a:ext cx="307075" cy="227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706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DE5430-F4D5-47C2-A3EC-35EEF76360AF}"/>
              </a:ext>
            </a:extLst>
          </p:cNvPr>
          <p:cNvSpPr>
            <a:spLocks noGrp="1"/>
          </p:cNvSpPr>
          <p:nvPr>
            <p:ph type="ctrTitle"/>
          </p:nvPr>
        </p:nvSpPr>
        <p:spPr/>
        <p:txBody>
          <a:bodyPr/>
          <a:lstStyle/>
          <a:p>
            <a:r>
              <a:rPr lang="en-GB" dirty="0"/>
              <a:t>Thanks for listening!</a:t>
            </a:r>
          </a:p>
        </p:txBody>
      </p:sp>
      <p:sp>
        <p:nvSpPr>
          <p:cNvPr id="4" name="Subtitle 3">
            <a:extLst>
              <a:ext uri="{FF2B5EF4-FFF2-40B4-BE49-F238E27FC236}">
                <a16:creationId xmlns:a16="http://schemas.microsoft.com/office/drawing/2014/main" id="{8C01E2E9-744F-4097-87B0-033D3C83146F}"/>
              </a:ext>
            </a:extLst>
          </p:cNvPr>
          <p:cNvSpPr>
            <a:spLocks noGrp="1"/>
          </p:cNvSpPr>
          <p:nvPr>
            <p:ph type="subTitle" idx="1"/>
          </p:nvPr>
        </p:nvSpPr>
        <p:spPr/>
        <p:txBody>
          <a:bodyPr>
            <a:normAutofit/>
          </a:bodyPr>
          <a:lstStyle/>
          <a:p>
            <a:r>
              <a:rPr lang="en-GB" sz="4800" dirty="0"/>
              <a:t>Any Questions?</a:t>
            </a:r>
          </a:p>
        </p:txBody>
      </p:sp>
    </p:spTree>
    <p:extLst>
      <p:ext uri="{BB962C8B-B14F-4D97-AF65-F5344CB8AC3E}">
        <p14:creationId xmlns:p14="http://schemas.microsoft.com/office/powerpoint/2010/main" val="333635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7AB0E0-0A11-4669-905F-B81B46684C44}"/>
              </a:ext>
            </a:extLst>
          </p:cNvPr>
          <p:cNvPicPr>
            <a:picLocks noChangeAspect="1"/>
          </p:cNvPicPr>
          <p:nvPr/>
        </p:nvPicPr>
        <p:blipFill>
          <a:blip r:embed="rId3"/>
          <a:stretch>
            <a:fillRect/>
          </a:stretch>
        </p:blipFill>
        <p:spPr>
          <a:xfrm>
            <a:off x="1703759" y="411804"/>
            <a:ext cx="6827937" cy="5502613"/>
          </a:xfrm>
          <a:prstGeom prst="rect">
            <a:avLst/>
          </a:prstGeom>
        </p:spPr>
      </p:pic>
    </p:spTree>
    <p:extLst>
      <p:ext uri="{BB962C8B-B14F-4D97-AF65-F5344CB8AC3E}">
        <p14:creationId xmlns:p14="http://schemas.microsoft.com/office/powerpoint/2010/main" val="94356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3EC4-F128-4FB1-ADFA-E001D548967B}"/>
              </a:ext>
            </a:extLst>
          </p:cNvPr>
          <p:cNvSpPr>
            <a:spLocks noGrp="1"/>
          </p:cNvSpPr>
          <p:nvPr>
            <p:ph type="title"/>
          </p:nvPr>
        </p:nvSpPr>
        <p:spPr>
          <a:xfrm>
            <a:off x="1367160" y="365125"/>
            <a:ext cx="9986639" cy="1325563"/>
          </a:xfrm>
        </p:spPr>
        <p:txBody>
          <a:bodyPr/>
          <a:lstStyle/>
          <a:p>
            <a:r>
              <a:rPr lang="en-GB" dirty="0"/>
              <a:t>LTCP background</a:t>
            </a:r>
          </a:p>
        </p:txBody>
      </p:sp>
      <p:sp>
        <p:nvSpPr>
          <p:cNvPr id="3" name="Content Placeholder 2">
            <a:extLst>
              <a:ext uri="{FF2B5EF4-FFF2-40B4-BE49-F238E27FC236}">
                <a16:creationId xmlns:a16="http://schemas.microsoft.com/office/drawing/2014/main" id="{A2690325-F190-4F05-86B5-58E971398E9E}"/>
              </a:ext>
            </a:extLst>
          </p:cNvPr>
          <p:cNvSpPr>
            <a:spLocks noGrp="1"/>
          </p:cNvSpPr>
          <p:nvPr>
            <p:ph idx="1"/>
          </p:nvPr>
        </p:nvSpPr>
        <p:spPr>
          <a:xfrm>
            <a:off x="223603" y="1846555"/>
            <a:ext cx="7241499" cy="4646320"/>
          </a:xfrm>
        </p:spPr>
        <p:txBody>
          <a:bodyPr>
            <a:normAutofit fontScale="92500" lnSpcReduction="20000"/>
          </a:bodyPr>
          <a:lstStyle/>
          <a:p>
            <a:pPr algn="just">
              <a:spcBef>
                <a:spcPts val="600"/>
              </a:spcBef>
              <a:spcAft>
                <a:spcPts val="600"/>
              </a:spcAft>
            </a:pPr>
            <a:r>
              <a:rPr lang="en-GB" sz="2600" dirty="0"/>
              <a:t>The Local Transport and Connectivity Plan (LTCP) is Oxfordshire’s statutory Local Transport Plan. It outlines our long term vision for transport in the county and the policies required to deliver this.</a:t>
            </a:r>
          </a:p>
          <a:p>
            <a:pPr algn="just">
              <a:spcBef>
                <a:spcPts val="600"/>
              </a:spcBef>
              <a:spcAft>
                <a:spcPts val="600"/>
              </a:spcAft>
            </a:pPr>
            <a:endParaRPr lang="en-GB" sz="2600" dirty="0"/>
          </a:p>
          <a:p>
            <a:pPr algn="just">
              <a:spcBef>
                <a:spcPts val="600"/>
              </a:spcBef>
              <a:spcAft>
                <a:spcPts val="600"/>
              </a:spcAft>
            </a:pPr>
            <a:r>
              <a:rPr lang="en-GB" sz="2600" dirty="0"/>
              <a:t>It replaces the existing Local Transport Plan, LTP4, adopted in 2016. The LTCP is required to reflect changes to policy and funding since 2016 and account for new priorities such as decarbonisation. </a:t>
            </a:r>
          </a:p>
          <a:p>
            <a:pPr marL="0" indent="0" algn="just">
              <a:spcBef>
                <a:spcPts val="600"/>
              </a:spcBef>
              <a:spcAft>
                <a:spcPts val="600"/>
              </a:spcAft>
              <a:buNone/>
            </a:pPr>
            <a:endParaRPr lang="en-GB" sz="2600" dirty="0"/>
          </a:p>
          <a:p>
            <a:pPr algn="just">
              <a:spcBef>
                <a:spcPts val="600"/>
              </a:spcBef>
              <a:spcAft>
                <a:spcPts val="600"/>
              </a:spcAft>
            </a:pPr>
            <a:r>
              <a:rPr lang="en-GB" sz="2600" dirty="0"/>
              <a:t>The LTCP also represents an opportunity to adopt and implement a new way of thinking, essential to help deal with the climate emergency.</a:t>
            </a:r>
          </a:p>
        </p:txBody>
      </p:sp>
      <p:pic>
        <p:nvPicPr>
          <p:cNvPr id="13" name="Picture 12">
            <a:extLst>
              <a:ext uri="{FF2B5EF4-FFF2-40B4-BE49-F238E27FC236}">
                <a16:creationId xmlns:a16="http://schemas.microsoft.com/office/drawing/2014/main" id="{E153F053-77B4-4114-A5D3-5A65D70F09D3}"/>
              </a:ext>
            </a:extLst>
          </p:cNvPr>
          <p:cNvPicPr>
            <a:picLocks noChangeAspect="1"/>
          </p:cNvPicPr>
          <p:nvPr/>
        </p:nvPicPr>
        <p:blipFill rotWithShape="1">
          <a:blip r:embed="rId3">
            <a:extLst>
              <a:ext uri="{28A0092B-C50C-407E-A947-70E740481C1C}">
                <a14:useLocalDpi xmlns:a14="http://schemas.microsoft.com/office/drawing/2010/main" val="0"/>
              </a:ext>
            </a:extLst>
          </a:blip>
          <a:srcRect l="32240" t="1453" r="19201"/>
          <a:stretch/>
        </p:blipFill>
        <p:spPr>
          <a:xfrm>
            <a:off x="7560605" y="84406"/>
            <a:ext cx="4551679" cy="667969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1638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3EC4-F128-4FB1-ADFA-E001D548967B}"/>
              </a:ext>
            </a:extLst>
          </p:cNvPr>
          <p:cNvSpPr>
            <a:spLocks noGrp="1"/>
          </p:cNvSpPr>
          <p:nvPr>
            <p:ph type="title"/>
          </p:nvPr>
        </p:nvSpPr>
        <p:spPr>
          <a:xfrm>
            <a:off x="1340528" y="365125"/>
            <a:ext cx="10013272" cy="1325563"/>
          </a:xfrm>
        </p:spPr>
        <p:txBody>
          <a:bodyPr/>
          <a:lstStyle/>
          <a:p>
            <a:r>
              <a:rPr lang="en-GB"/>
              <a:t>LTCP development </a:t>
            </a:r>
          </a:p>
        </p:txBody>
      </p:sp>
      <p:pic>
        <p:nvPicPr>
          <p:cNvPr id="6" name="Picture 5">
            <a:extLst>
              <a:ext uri="{FF2B5EF4-FFF2-40B4-BE49-F238E27FC236}">
                <a16:creationId xmlns:a16="http://schemas.microsoft.com/office/drawing/2014/main" id="{5E2BADB3-8C59-4E1B-9780-4AB754F1D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373" y="2377020"/>
            <a:ext cx="4572001" cy="3126337"/>
          </a:xfrm>
          <a:prstGeom prst="rect">
            <a:avLst/>
          </a:prstGeom>
        </p:spPr>
      </p:pic>
      <p:sp>
        <p:nvSpPr>
          <p:cNvPr id="8" name="Content Placeholder 2">
            <a:extLst>
              <a:ext uri="{FF2B5EF4-FFF2-40B4-BE49-F238E27FC236}">
                <a16:creationId xmlns:a16="http://schemas.microsoft.com/office/drawing/2014/main" id="{1B3A8F7B-7D38-4010-9056-59FCA2D412DE}"/>
              </a:ext>
            </a:extLst>
          </p:cNvPr>
          <p:cNvSpPr txBox="1">
            <a:spLocks/>
          </p:cNvSpPr>
          <p:nvPr/>
        </p:nvSpPr>
        <p:spPr>
          <a:xfrm>
            <a:off x="193627" y="1891051"/>
            <a:ext cx="716596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We have developed and consulting upon the LTCP in 3 stages:</a:t>
            </a:r>
          </a:p>
          <a:p>
            <a:pPr lvl="1">
              <a:buSzPct val="80000"/>
              <a:buFont typeface="Courier New" panose="02070309020205020404" pitchFamily="49" charset="0"/>
              <a:buChar char="o"/>
            </a:pPr>
            <a:r>
              <a:rPr lang="en-GB" sz="2400" dirty="0"/>
              <a:t>Stage 1 – topic paper engagement </a:t>
            </a:r>
          </a:p>
          <a:p>
            <a:pPr lvl="1">
              <a:buSzPct val="80000"/>
              <a:buFont typeface="Courier New" panose="02070309020205020404" pitchFamily="49" charset="0"/>
              <a:buChar char="o"/>
            </a:pPr>
            <a:r>
              <a:rPr lang="en-GB" sz="2400" dirty="0"/>
              <a:t>Stage 2 – vision document development Stage 3 – development of the LTCP and supporting documents</a:t>
            </a:r>
          </a:p>
          <a:p>
            <a:pPr>
              <a:buSzPct val="100000"/>
            </a:pPr>
            <a:r>
              <a:rPr lang="en-GB" sz="2400" dirty="0"/>
              <a:t>This approach has allowed for ongoing public feedback, alongside input for an ongoing steering group with a wide range of representatives.</a:t>
            </a:r>
          </a:p>
          <a:p>
            <a:r>
              <a:rPr lang="en-GB" sz="2400" dirty="0"/>
              <a:t>The LTCP has also been informed by a wide-ranging evidence base.</a:t>
            </a:r>
          </a:p>
          <a:p>
            <a:pPr algn="just"/>
            <a:endParaRPr lang="en-GB" sz="2600" dirty="0"/>
          </a:p>
        </p:txBody>
      </p:sp>
    </p:spTree>
    <p:extLst>
      <p:ext uri="{BB962C8B-B14F-4D97-AF65-F5344CB8AC3E}">
        <p14:creationId xmlns:p14="http://schemas.microsoft.com/office/powerpoint/2010/main" val="1391459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3EC4-F128-4FB1-ADFA-E001D548967B}"/>
              </a:ext>
            </a:extLst>
          </p:cNvPr>
          <p:cNvSpPr>
            <a:spLocks noGrp="1"/>
          </p:cNvSpPr>
          <p:nvPr>
            <p:ph type="title"/>
          </p:nvPr>
        </p:nvSpPr>
        <p:spPr>
          <a:xfrm>
            <a:off x="1473692" y="365125"/>
            <a:ext cx="9880107" cy="1325563"/>
          </a:xfrm>
        </p:spPr>
        <p:txBody>
          <a:bodyPr/>
          <a:lstStyle/>
          <a:p>
            <a:r>
              <a:rPr lang="en-GB" dirty="0"/>
              <a:t>LTCP vision </a:t>
            </a:r>
          </a:p>
        </p:txBody>
      </p:sp>
      <p:sp>
        <p:nvSpPr>
          <p:cNvPr id="3" name="Content Placeholder 2">
            <a:extLst>
              <a:ext uri="{FF2B5EF4-FFF2-40B4-BE49-F238E27FC236}">
                <a16:creationId xmlns:a16="http://schemas.microsoft.com/office/drawing/2014/main" id="{A2690325-F190-4F05-86B5-58E971398E9E}"/>
              </a:ext>
            </a:extLst>
          </p:cNvPr>
          <p:cNvSpPr>
            <a:spLocks noGrp="1"/>
          </p:cNvSpPr>
          <p:nvPr>
            <p:ph idx="1"/>
          </p:nvPr>
        </p:nvSpPr>
        <p:spPr>
          <a:xfrm>
            <a:off x="838200" y="1469036"/>
            <a:ext cx="10704226" cy="5023839"/>
          </a:xfrm>
          <a:solidFill>
            <a:schemeClr val="bg1"/>
          </a:solidFill>
        </p:spPr>
        <p:txBody>
          <a:bodyPr>
            <a:normAutofit/>
          </a:bodyPr>
          <a:lstStyle/>
          <a:p>
            <a:pPr>
              <a:lnSpc>
                <a:spcPct val="107000"/>
              </a:lnSpc>
              <a:spcAft>
                <a:spcPts val="800"/>
              </a:spcAft>
            </a:pPr>
            <a:r>
              <a:rPr lang="en-GB" sz="2400" dirty="0">
                <a:effectLst/>
                <a:latin typeface="+mn-lt"/>
                <a:ea typeface="Calibri" panose="020F0502020204030204" pitchFamily="34" charset="0"/>
                <a:cs typeface="Times New Roman" panose="02020603050405020304" pitchFamily="18" charset="0"/>
              </a:rPr>
              <a:t>The vision outlines a clear long-term ambition for transport in the county and underpins the policies in the document.</a:t>
            </a:r>
          </a:p>
          <a:p>
            <a:pPr marL="0" indent="0" algn="just">
              <a:buNone/>
            </a:pPr>
            <a:endParaRPr lang="en-GB" dirty="0"/>
          </a:p>
        </p:txBody>
      </p:sp>
      <p:sp>
        <p:nvSpPr>
          <p:cNvPr id="4" name="TextBox 3">
            <a:extLst>
              <a:ext uri="{FF2B5EF4-FFF2-40B4-BE49-F238E27FC236}">
                <a16:creationId xmlns:a16="http://schemas.microsoft.com/office/drawing/2014/main" id="{E192C214-DD10-4398-9F35-AD8EAD49A523}"/>
              </a:ext>
            </a:extLst>
          </p:cNvPr>
          <p:cNvSpPr txBox="1"/>
          <p:nvPr/>
        </p:nvSpPr>
        <p:spPr>
          <a:xfrm>
            <a:off x="1026826" y="2469435"/>
            <a:ext cx="10515600" cy="3507343"/>
          </a:xfrm>
          <a:prstGeom prst="roundRect">
            <a:avLst/>
          </a:prstGeom>
          <a:solidFill>
            <a:srgbClr val="00B050"/>
          </a:solidFill>
        </p:spPr>
        <p:txBody>
          <a:bodyPr wrap="square" rtlCol="0">
            <a:spAutoFit/>
          </a:bodyPr>
          <a:lstStyle/>
          <a:p>
            <a:pPr marL="0" indent="0" algn="ctr">
              <a:buNone/>
            </a:pPr>
            <a:r>
              <a:rPr lang="en-GB" sz="2000" dirty="0">
                <a:solidFill>
                  <a:schemeClr val="bg1"/>
                </a:solidFill>
              </a:rPr>
              <a:t>“Our Local Transport and Connectivity Plan vision is for an inclusive and safe net-zero Oxfordshire transport system that enables all parts of the county to thrive. </a:t>
            </a:r>
          </a:p>
          <a:p>
            <a:pPr algn="ctr"/>
            <a:endParaRPr lang="en-GB" sz="2000" dirty="0">
              <a:solidFill>
                <a:schemeClr val="bg1"/>
              </a:solidFill>
            </a:endParaRPr>
          </a:p>
          <a:p>
            <a:pPr marL="0" indent="0" algn="ctr">
              <a:buNone/>
            </a:pPr>
            <a:r>
              <a:rPr lang="en-GB" sz="2000" dirty="0">
                <a:solidFill>
                  <a:schemeClr val="bg1"/>
                </a:solidFill>
              </a:rPr>
              <a:t>It will tackle inequality, be better for health, wellbeing and social inclusivity and have zero road fatalities or life-changing injuries. It will also enhance our natural and historic environment and enable the county to be one of the world’s leading innovation economies. </a:t>
            </a:r>
          </a:p>
          <a:p>
            <a:pPr algn="ctr"/>
            <a:endParaRPr lang="en-GB" sz="2000" dirty="0">
              <a:solidFill>
                <a:schemeClr val="bg1"/>
              </a:solidFill>
            </a:endParaRPr>
          </a:p>
          <a:p>
            <a:pPr marL="0" indent="0" algn="ctr">
              <a:buNone/>
            </a:pPr>
            <a:r>
              <a:rPr lang="en-GB" sz="2000" dirty="0">
                <a:solidFill>
                  <a:schemeClr val="bg1"/>
                </a:solidFill>
              </a:rPr>
              <a:t>Our plan sets out to achieve this by reducing the need to travel and private car use through making walking, cycling, public and shared transport the natural first choice.”</a:t>
            </a:r>
          </a:p>
        </p:txBody>
      </p:sp>
    </p:spTree>
    <p:extLst>
      <p:ext uri="{BB962C8B-B14F-4D97-AF65-F5344CB8AC3E}">
        <p14:creationId xmlns:p14="http://schemas.microsoft.com/office/powerpoint/2010/main" val="867325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3EC4-F128-4FB1-ADFA-E001D548967B}"/>
              </a:ext>
            </a:extLst>
          </p:cNvPr>
          <p:cNvSpPr>
            <a:spLocks noGrp="1"/>
          </p:cNvSpPr>
          <p:nvPr>
            <p:ph type="title"/>
          </p:nvPr>
        </p:nvSpPr>
        <p:spPr>
          <a:xfrm>
            <a:off x="1411550" y="365125"/>
            <a:ext cx="9942250" cy="1325563"/>
          </a:xfrm>
        </p:spPr>
        <p:txBody>
          <a:bodyPr/>
          <a:lstStyle/>
          <a:p>
            <a:r>
              <a:rPr lang="en-GB" dirty="0"/>
              <a:t>LTCP key themes</a:t>
            </a:r>
          </a:p>
        </p:txBody>
      </p:sp>
      <p:sp>
        <p:nvSpPr>
          <p:cNvPr id="5" name="Content Placeholder 2">
            <a:extLst>
              <a:ext uri="{FF2B5EF4-FFF2-40B4-BE49-F238E27FC236}">
                <a16:creationId xmlns:a16="http://schemas.microsoft.com/office/drawing/2014/main" id="{9459E911-879A-42A3-A575-64E8D2B5EB1A}"/>
              </a:ext>
            </a:extLst>
          </p:cNvPr>
          <p:cNvSpPr>
            <a:spLocks noGrp="1"/>
          </p:cNvSpPr>
          <p:nvPr>
            <p:ph idx="1"/>
          </p:nvPr>
        </p:nvSpPr>
        <p:spPr>
          <a:xfrm>
            <a:off x="838200" y="1598451"/>
            <a:ext cx="10889343" cy="5114017"/>
          </a:xfrm>
          <a:solidFill>
            <a:schemeClr val="bg1"/>
          </a:solidFill>
        </p:spPr>
        <p:txBody>
          <a:bodyPr>
            <a:normAutofit/>
          </a:bodyPr>
          <a:lstStyle/>
          <a:p>
            <a:pPr algn="just"/>
            <a:r>
              <a:rPr lang="en-GB" sz="2300" dirty="0"/>
              <a:t>In support of the vision we have identified six key themes. These are the specific areas we are seeking to transform through implementation of the vision. </a:t>
            </a:r>
          </a:p>
          <a:p>
            <a:pPr algn="just">
              <a:buSzPct val="80000"/>
            </a:pPr>
            <a:endParaRPr lang="en-GB" sz="2600" dirty="0"/>
          </a:p>
        </p:txBody>
      </p:sp>
      <p:grpSp>
        <p:nvGrpSpPr>
          <p:cNvPr id="6" name="Group 5">
            <a:extLst>
              <a:ext uri="{FF2B5EF4-FFF2-40B4-BE49-F238E27FC236}">
                <a16:creationId xmlns:a16="http://schemas.microsoft.com/office/drawing/2014/main" id="{FDB2C4D4-7FC1-40BE-B24F-6E6D8DCE8C07}"/>
              </a:ext>
            </a:extLst>
          </p:cNvPr>
          <p:cNvGrpSpPr/>
          <p:nvPr/>
        </p:nvGrpSpPr>
        <p:grpSpPr>
          <a:xfrm>
            <a:off x="118798" y="2779596"/>
            <a:ext cx="11954403" cy="3713279"/>
            <a:chOff x="-1248662" y="2654514"/>
            <a:chExt cx="12409860" cy="3598764"/>
          </a:xfrm>
        </p:grpSpPr>
        <p:pic>
          <p:nvPicPr>
            <p:cNvPr id="7" name="Picture 6">
              <a:extLst>
                <a:ext uri="{FF2B5EF4-FFF2-40B4-BE49-F238E27FC236}">
                  <a16:creationId xmlns:a16="http://schemas.microsoft.com/office/drawing/2014/main" id="{C2F8DA1A-8BF8-4096-B36F-53692D39E241}"/>
                </a:ext>
              </a:extLst>
            </p:cNvPr>
            <p:cNvPicPr/>
            <p:nvPr/>
          </p:nvPicPr>
          <p:blipFill>
            <a:blip r:embed="rId3">
              <a:extLst>
                <a:ext uri="{28A0092B-C50C-407E-A947-70E740481C1C}">
                  <a14:useLocalDpi xmlns:a14="http://schemas.microsoft.com/office/drawing/2010/main" val="0"/>
                </a:ext>
              </a:extLst>
            </a:blip>
            <a:stretch>
              <a:fillRect/>
            </a:stretch>
          </p:blipFill>
          <p:spPr>
            <a:xfrm>
              <a:off x="-1248662" y="2654514"/>
              <a:ext cx="10515600" cy="3598764"/>
            </a:xfrm>
            <a:prstGeom prst="rect">
              <a:avLst/>
            </a:prstGeom>
          </p:spPr>
        </p:pic>
        <p:pic>
          <p:nvPicPr>
            <p:cNvPr id="8" name="Picture 7">
              <a:extLst>
                <a:ext uri="{FF2B5EF4-FFF2-40B4-BE49-F238E27FC236}">
                  <a16:creationId xmlns:a16="http://schemas.microsoft.com/office/drawing/2014/main" id="{041F1B54-3D0C-4E76-977E-17225B838B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3283" y="2776253"/>
              <a:ext cx="864033" cy="996962"/>
            </a:xfrm>
            <a:prstGeom prst="rect">
              <a:avLst/>
            </a:prstGeom>
          </p:spPr>
        </p:pic>
        <p:sp>
          <p:nvSpPr>
            <p:cNvPr id="9" name="TextBox 8">
              <a:extLst>
                <a:ext uri="{FF2B5EF4-FFF2-40B4-BE49-F238E27FC236}">
                  <a16:creationId xmlns:a16="http://schemas.microsoft.com/office/drawing/2014/main" id="{1BE587E6-1E81-4ED1-8DCD-43CCF491FAF7}"/>
                </a:ext>
              </a:extLst>
            </p:cNvPr>
            <p:cNvSpPr txBox="1"/>
            <p:nvPr/>
          </p:nvSpPr>
          <p:spPr>
            <a:xfrm>
              <a:off x="9489389" y="3953020"/>
              <a:ext cx="1171820" cy="276999"/>
            </a:xfrm>
            <a:prstGeom prst="rect">
              <a:avLst/>
            </a:prstGeom>
            <a:solidFill>
              <a:srgbClr val="6E4695"/>
            </a:solidFill>
          </p:spPr>
          <p:txBody>
            <a:bodyPr wrap="square" rtlCol="0">
              <a:spAutoFit/>
            </a:bodyPr>
            <a:lstStyle/>
            <a:p>
              <a:pPr algn="ctr"/>
              <a:r>
                <a:rPr lang="en-GB" sz="1200" b="1" dirty="0">
                  <a:solidFill>
                    <a:schemeClr val="bg1"/>
                  </a:solidFill>
                </a:rPr>
                <a:t>Inclusivity</a:t>
              </a:r>
            </a:p>
          </p:txBody>
        </p:sp>
        <p:sp>
          <p:nvSpPr>
            <p:cNvPr id="10" name="Rectangle 9">
              <a:extLst>
                <a:ext uri="{FF2B5EF4-FFF2-40B4-BE49-F238E27FC236}">
                  <a16:creationId xmlns:a16="http://schemas.microsoft.com/office/drawing/2014/main" id="{2CC0B76D-469F-4F43-918B-F2B4EB676E43}"/>
                </a:ext>
              </a:extLst>
            </p:cNvPr>
            <p:cNvSpPr/>
            <p:nvPr/>
          </p:nvSpPr>
          <p:spPr>
            <a:xfrm>
              <a:off x="9144000" y="5223918"/>
              <a:ext cx="2017198" cy="102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F1AE1D8-84B3-4FBF-9CE9-C87EDB1C9024}"/>
                </a:ext>
              </a:extLst>
            </p:cNvPr>
            <p:cNvSpPr txBox="1"/>
            <p:nvPr/>
          </p:nvSpPr>
          <p:spPr>
            <a:xfrm>
              <a:off x="9370930" y="4346755"/>
              <a:ext cx="1790268" cy="1754326"/>
            </a:xfrm>
            <a:prstGeom prst="rect">
              <a:avLst/>
            </a:prstGeom>
            <a:solidFill>
              <a:schemeClr val="bg1"/>
            </a:solidFill>
          </p:spPr>
          <p:txBody>
            <a:bodyPr wrap="square" rtlCol="0">
              <a:spAutoFit/>
            </a:bodyPr>
            <a:lstStyle/>
            <a:p>
              <a:r>
                <a:rPr lang="en-GB" sz="1200" b="1" dirty="0">
                  <a:solidFill>
                    <a:schemeClr val="accent3">
                      <a:lumMod val="50000"/>
                    </a:schemeClr>
                  </a:solidFill>
                </a:rPr>
                <a:t>Outcome</a:t>
              </a:r>
              <a:r>
                <a:rPr lang="en-GB" sz="1200" dirty="0">
                  <a:solidFill>
                    <a:schemeClr val="accent3">
                      <a:lumMod val="50000"/>
                    </a:schemeClr>
                  </a:solidFill>
                </a:rPr>
                <a:t>: Barriers to access are removed and all communities are supported by our inclusive transport system to play a full role in society and have independence, choice and control</a:t>
              </a:r>
              <a:r>
                <a:rPr lang="en-GB" sz="1200" dirty="0">
                  <a:solidFill>
                    <a:srgbClr val="675058"/>
                  </a:solidFill>
                </a:rPr>
                <a:t>. </a:t>
              </a:r>
            </a:p>
          </p:txBody>
        </p:sp>
      </p:grpSp>
    </p:spTree>
    <p:extLst>
      <p:ext uri="{BB962C8B-B14F-4D97-AF65-F5344CB8AC3E}">
        <p14:creationId xmlns:p14="http://schemas.microsoft.com/office/powerpoint/2010/main" val="129711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3EC4-F128-4FB1-ADFA-E001D548967B}"/>
              </a:ext>
            </a:extLst>
          </p:cNvPr>
          <p:cNvSpPr>
            <a:spLocks noGrp="1"/>
          </p:cNvSpPr>
          <p:nvPr>
            <p:ph type="title"/>
          </p:nvPr>
        </p:nvSpPr>
        <p:spPr>
          <a:xfrm>
            <a:off x="1358282" y="365125"/>
            <a:ext cx="9995517" cy="1325563"/>
          </a:xfrm>
        </p:spPr>
        <p:txBody>
          <a:bodyPr/>
          <a:lstStyle/>
          <a:p>
            <a:r>
              <a:rPr lang="en-GB" dirty="0"/>
              <a:t>LTCP targets</a:t>
            </a:r>
          </a:p>
        </p:txBody>
      </p:sp>
      <p:sp>
        <p:nvSpPr>
          <p:cNvPr id="3" name="Content Placeholder 2">
            <a:extLst>
              <a:ext uri="{FF2B5EF4-FFF2-40B4-BE49-F238E27FC236}">
                <a16:creationId xmlns:a16="http://schemas.microsoft.com/office/drawing/2014/main" id="{A2690325-F190-4F05-86B5-58E971398E9E}"/>
              </a:ext>
            </a:extLst>
          </p:cNvPr>
          <p:cNvSpPr>
            <a:spLocks noGrp="1"/>
          </p:cNvSpPr>
          <p:nvPr>
            <p:ph idx="1"/>
          </p:nvPr>
        </p:nvSpPr>
        <p:spPr>
          <a:xfrm>
            <a:off x="838200" y="1409337"/>
            <a:ext cx="10880188" cy="4351338"/>
          </a:xfrm>
        </p:spPr>
        <p:txBody>
          <a:bodyPr>
            <a:normAutofit/>
          </a:bodyPr>
          <a:lstStyle/>
          <a:p>
            <a:pPr algn="just"/>
            <a:r>
              <a:rPr lang="en-GB" sz="2200" dirty="0"/>
              <a:t>In order to achieve and track delivery of the vision and key themes we have identified a set of headline targets.</a:t>
            </a:r>
          </a:p>
          <a:p>
            <a:pPr marL="0" indent="0" algn="just">
              <a:buNone/>
            </a:pPr>
            <a:endParaRPr lang="en-GB" sz="1000" dirty="0"/>
          </a:p>
          <a:p>
            <a:pPr marL="0" indent="0">
              <a:buNone/>
            </a:pPr>
            <a:r>
              <a:rPr lang="en-GB" sz="2800" dirty="0"/>
              <a:t>	</a:t>
            </a:r>
          </a:p>
        </p:txBody>
      </p:sp>
      <p:sp>
        <p:nvSpPr>
          <p:cNvPr id="8" name="Rectangle 7">
            <a:extLst>
              <a:ext uri="{FF2B5EF4-FFF2-40B4-BE49-F238E27FC236}">
                <a16:creationId xmlns:a16="http://schemas.microsoft.com/office/drawing/2014/main" id="{3CE6CBDE-B1F0-4BCB-9D51-1B6EA7A87126}"/>
              </a:ext>
            </a:extLst>
          </p:cNvPr>
          <p:cNvSpPr/>
          <p:nvPr/>
        </p:nvSpPr>
        <p:spPr>
          <a:xfrm>
            <a:off x="9593943" y="4630057"/>
            <a:ext cx="2124445" cy="1862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6B11887-1381-4789-8484-B1B981B0A4D5}"/>
              </a:ext>
            </a:extLst>
          </p:cNvPr>
          <p:cNvSpPr txBox="1"/>
          <p:nvPr/>
        </p:nvSpPr>
        <p:spPr>
          <a:xfrm>
            <a:off x="1265896" y="2196204"/>
            <a:ext cx="9660207" cy="4494848"/>
          </a:xfrm>
          <a:prstGeom prst="roundRect">
            <a:avLst/>
          </a:prstGeom>
          <a:solidFill>
            <a:srgbClr val="62358C"/>
          </a:solidFill>
        </p:spPr>
        <p:txBody>
          <a:bodyPr wrap="square" rtlCol="0">
            <a:spAutoFit/>
          </a:bodyPr>
          <a:lstStyle/>
          <a:p>
            <a:pPr marL="0" indent="0" algn="just">
              <a:buNone/>
            </a:pPr>
            <a:r>
              <a:rPr lang="en-GB" sz="2000" b="1" dirty="0">
                <a:solidFill>
                  <a:schemeClr val="bg1"/>
                </a:solidFill>
                <a:latin typeface="Calibri" panose="020F0502020204030204" pitchFamily="34" charset="0"/>
                <a:cs typeface="Calibri" panose="020F0502020204030204" pitchFamily="34" charset="0"/>
              </a:rPr>
              <a:t>By 2030 our target is to: </a:t>
            </a:r>
          </a:p>
          <a:p>
            <a:pPr marL="342900" indent="-342900" algn="just">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Replace or remove 1 out of every 4 current car trips in Oxfordshire</a:t>
            </a:r>
          </a:p>
          <a:p>
            <a:pPr marL="342900" indent="-342900" algn="just">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Increase the number of cycle trips in Oxfordshire from 600,000 to 1 million cycle trips per week</a:t>
            </a:r>
          </a:p>
          <a:p>
            <a:pPr marL="342900" indent="-342900" algn="just">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Reduce road fatalities or life changing injuries by 50%</a:t>
            </a:r>
          </a:p>
          <a:p>
            <a:pPr marL="0" indent="0" algn="just">
              <a:buNone/>
            </a:pPr>
            <a:endParaRPr lang="en-GB" sz="2000" dirty="0">
              <a:solidFill>
                <a:schemeClr val="bg1"/>
              </a:solidFill>
              <a:latin typeface="Calibri" panose="020F0502020204030204" pitchFamily="34" charset="0"/>
              <a:cs typeface="Calibri" panose="020F0502020204030204" pitchFamily="34" charset="0"/>
            </a:endParaRPr>
          </a:p>
          <a:p>
            <a:pPr marL="0" indent="0" algn="just">
              <a:buNone/>
            </a:pPr>
            <a:r>
              <a:rPr lang="en-GB" sz="2000" b="1" dirty="0">
                <a:solidFill>
                  <a:schemeClr val="bg1"/>
                </a:solidFill>
                <a:latin typeface="Calibri" panose="020F0502020204030204" pitchFamily="34" charset="0"/>
                <a:cs typeface="Calibri" panose="020F0502020204030204" pitchFamily="34" charset="0"/>
              </a:rPr>
              <a:t>By 2040 our targets are to:</a:t>
            </a:r>
          </a:p>
          <a:p>
            <a:pPr marL="342900" indent="-342900" algn="just">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Deliver a net-zero transport network</a:t>
            </a:r>
          </a:p>
          <a:p>
            <a:pPr marL="342900" indent="-342900" algn="just">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Replace or remove an additional 1 out of 3 car trips in Oxfordshire</a:t>
            </a:r>
          </a:p>
          <a:p>
            <a:pPr marL="0" indent="0" algn="just">
              <a:buNone/>
            </a:pPr>
            <a:endParaRPr lang="en-GB" sz="2000" b="1" dirty="0">
              <a:solidFill>
                <a:schemeClr val="bg1"/>
              </a:solidFill>
              <a:latin typeface="Calibri" panose="020F0502020204030204" pitchFamily="34" charset="0"/>
              <a:cs typeface="Calibri" panose="020F0502020204030204" pitchFamily="34" charset="0"/>
            </a:endParaRPr>
          </a:p>
          <a:p>
            <a:pPr marL="0" indent="0" algn="just">
              <a:buNone/>
            </a:pPr>
            <a:r>
              <a:rPr lang="en-GB" sz="2000" b="1" dirty="0">
                <a:solidFill>
                  <a:schemeClr val="bg1"/>
                </a:solidFill>
                <a:latin typeface="Calibri" panose="020F0502020204030204" pitchFamily="34" charset="0"/>
                <a:cs typeface="Calibri" panose="020F0502020204030204" pitchFamily="34" charset="0"/>
              </a:rPr>
              <a:t>By 2050 our target is to:</a:t>
            </a:r>
          </a:p>
          <a:p>
            <a:pPr marL="342900" indent="-342900" algn="just">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Deliver a transport network that contributes to a climate positive future </a:t>
            </a:r>
          </a:p>
          <a:p>
            <a:pPr marL="342900" indent="-342900" algn="just">
              <a:buFont typeface="Arial" panose="020B0604020202020204" pitchFamily="34" charset="0"/>
              <a:buChar char="•"/>
            </a:pPr>
            <a:r>
              <a:rPr lang="en-GB" sz="2000" dirty="0">
                <a:solidFill>
                  <a:schemeClr val="bg1"/>
                </a:solidFill>
                <a:latin typeface="Calibri" panose="020F0502020204030204" pitchFamily="34" charset="0"/>
                <a:cs typeface="Calibri" panose="020F0502020204030204" pitchFamily="34" charset="0"/>
              </a:rPr>
              <a:t>Have zero, or as close as possible, road fatalities or life-changing injuries</a:t>
            </a:r>
          </a:p>
        </p:txBody>
      </p:sp>
    </p:spTree>
    <p:extLst>
      <p:ext uri="{BB962C8B-B14F-4D97-AF65-F5344CB8AC3E}">
        <p14:creationId xmlns:p14="http://schemas.microsoft.com/office/powerpoint/2010/main" val="143993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3EC4-F128-4FB1-ADFA-E001D548967B}"/>
              </a:ext>
            </a:extLst>
          </p:cNvPr>
          <p:cNvSpPr>
            <a:spLocks noGrp="1"/>
          </p:cNvSpPr>
          <p:nvPr>
            <p:ph type="title"/>
          </p:nvPr>
        </p:nvSpPr>
        <p:spPr>
          <a:xfrm>
            <a:off x="1340528" y="365125"/>
            <a:ext cx="10013272" cy="1325563"/>
          </a:xfrm>
        </p:spPr>
        <p:txBody>
          <a:bodyPr/>
          <a:lstStyle/>
          <a:p>
            <a:r>
              <a:rPr lang="en-GB" dirty="0"/>
              <a:t>LTCP policies</a:t>
            </a:r>
          </a:p>
        </p:txBody>
      </p:sp>
      <p:sp>
        <p:nvSpPr>
          <p:cNvPr id="3" name="Content Placeholder 2">
            <a:extLst>
              <a:ext uri="{FF2B5EF4-FFF2-40B4-BE49-F238E27FC236}">
                <a16:creationId xmlns:a16="http://schemas.microsoft.com/office/drawing/2014/main" id="{A2690325-F190-4F05-86B5-58E971398E9E}"/>
              </a:ext>
            </a:extLst>
          </p:cNvPr>
          <p:cNvSpPr>
            <a:spLocks noGrp="1"/>
          </p:cNvSpPr>
          <p:nvPr>
            <p:ph idx="1"/>
          </p:nvPr>
        </p:nvSpPr>
        <p:spPr>
          <a:xfrm>
            <a:off x="568380" y="1727148"/>
            <a:ext cx="8104308" cy="3277832"/>
          </a:xfrm>
        </p:spPr>
        <p:txBody>
          <a:bodyPr>
            <a:normAutofit/>
          </a:bodyPr>
          <a:lstStyle/>
          <a:p>
            <a:pPr algn="just"/>
            <a:r>
              <a:rPr lang="en-GB" sz="2200" dirty="0"/>
              <a:t>Our transport policies will be used to influence and inform how we manage transport and the types of schemes we implement. </a:t>
            </a:r>
          </a:p>
          <a:p>
            <a:pPr marL="285750" indent="-285750" algn="just">
              <a:buFont typeface="Arial" panose="020B0604020202020204" pitchFamily="34" charset="0"/>
              <a:buChar char="•"/>
            </a:pPr>
            <a:r>
              <a:rPr lang="en-GB" sz="2200" dirty="0"/>
              <a:t>The policies explain the new approaches and measures that we will be taking to make the vision and targets achievable.</a:t>
            </a:r>
          </a:p>
          <a:p>
            <a:pPr marL="285750" indent="-285750" algn="just">
              <a:buFont typeface="Arial" panose="020B0604020202020204" pitchFamily="34" charset="0"/>
              <a:buChar char="•"/>
            </a:pPr>
            <a:r>
              <a:rPr lang="en-GB" sz="2200" dirty="0"/>
              <a:t>The policy areas are summarised below:</a:t>
            </a:r>
          </a:p>
          <a:p>
            <a:pPr algn="just"/>
            <a:endParaRPr lang="en-GB" sz="2400" dirty="0"/>
          </a:p>
          <a:p>
            <a:pPr algn="just"/>
            <a:endParaRPr lang="en-GB" sz="2800" dirty="0"/>
          </a:p>
          <a:p>
            <a:pPr algn="just"/>
            <a:endParaRPr lang="en-GB" sz="2800" dirty="0"/>
          </a:p>
        </p:txBody>
      </p:sp>
      <p:pic>
        <p:nvPicPr>
          <p:cNvPr id="14" name="Picture 13" descr="Text&#10;&#10;Description automatically generated with medium confidence">
            <a:extLst>
              <a:ext uri="{FF2B5EF4-FFF2-40B4-BE49-F238E27FC236}">
                <a16:creationId xmlns:a16="http://schemas.microsoft.com/office/drawing/2014/main" id="{2951E121-743F-45FC-9DFA-3BA592C432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31" y="3987295"/>
            <a:ext cx="8255823" cy="2308573"/>
          </a:xfrm>
          <a:prstGeom prst="rect">
            <a:avLst/>
          </a:prstGeom>
        </p:spPr>
      </p:pic>
      <p:pic>
        <p:nvPicPr>
          <p:cNvPr id="19" name="Picture 18">
            <a:extLst>
              <a:ext uri="{FF2B5EF4-FFF2-40B4-BE49-F238E27FC236}">
                <a16:creationId xmlns:a16="http://schemas.microsoft.com/office/drawing/2014/main" id="{6A67FA87-590B-498E-8EF3-FED6C0FA854E}"/>
              </a:ext>
            </a:extLst>
          </p:cNvPr>
          <p:cNvPicPr/>
          <p:nvPr/>
        </p:nvPicPr>
        <p:blipFill rotWithShape="1">
          <a:blip r:embed="rId4" cstate="print">
            <a:extLst>
              <a:ext uri="{28A0092B-C50C-407E-A947-70E740481C1C}">
                <a14:useLocalDpi xmlns:a14="http://schemas.microsoft.com/office/drawing/2010/main" val="0"/>
              </a:ext>
            </a:extLst>
          </a:blip>
          <a:srcRect l="33204" r="14146" b="2"/>
          <a:stretch/>
        </p:blipFill>
        <p:spPr bwMode="auto">
          <a:xfrm>
            <a:off x="8597738" y="78965"/>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F7978D34-79B4-466B-B8AF-F8A33505E94B}"/>
              </a:ext>
            </a:extLst>
          </p:cNvPr>
          <p:cNvSpPr/>
          <p:nvPr/>
        </p:nvSpPr>
        <p:spPr>
          <a:xfrm>
            <a:off x="8919148" y="5621311"/>
            <a:ext cx="2314730" cy="871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4269716C-0422-4B1F-A9F8-AAC84F8E876B}"/>
              </a:ext>
            </a:extLst>
          </p:cNvPr>
          <p:cNvPicPr/>
          <p:nvPr/>
        </p:nvPicPr>
        <p:blipFill rotWithShape="1">
          <a:blip r:embed="rId5">
            <a:extLst>
              <a:ext uri="{28A0092B-C50C-407E-A947-70E740481C1C}">
                <a14:useLocalDpi xmlns:a14="http://schemas.microsoft.com/office/drawing/2010/main" val="0"/>
              </a:ext>
            </a:extLst>
          </a:blip>
          <a:srcRect l="15170" r="6173" b="4"/>
          <a:stretch/>
        </p:blipFill>
        <p:spPr>
          <a:xfrm>
            <a:off x="9668656" y="3086874"/>
            <a:ext cx="2463373" cy="3710430"/>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223894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3EC4-F128-4FB1-ADFA-E001D548967B}"/>
              </a:ext>
            </a:extLst>
          </p:cNvPr>
          <p:cNvSpPr>
            <a:spLocks noGrp="1"/>
          </p:cNvSpPr>
          <p:nvPr>
            <p:ph type="title"/>
          </p:nvPr>
        </p:nvSpPr>
        <p:spPr>
          <a:xfrm>
            <a:off x="1278384" y="365125"/>
            <a:ext cx="10075416" cy="1325563"/>
          </a:xfrm>
        </p:spPr>
        <p:txBody>
          <a:bodyPr/>
          <a:lstStyle/>
          <a:p>
            <a:r>
              <a:rPr lang="en-GB" dirty="0"/>
              <a:t>Most recent LTCP consultation</a:t>
            </a:r>
          </a:p>
        </p:txBody>
      </p:sp>
      <p:sp>
        <p:nvSpPr>
          <p:cNvPr id="8" name="Content Placeholder 2">
            <a:extLst>
              <a:ext uri="{FF2B5EF4-FFF2-40B4-BE49-F238E27FC236}">
                <a16:creationId xmlns:a16="http://schemas.microsoft.com/office/drawing/2014/main" id="{1B3A8F7B-7D38-4010-9056-59FCA2D412DE}"/>
              </a:ext>
            </a:extLst>
          </p:cNvPr>
          <p:cNvSpPr txBox="1">
            <a:spLocks/>
          </p:cNvSpPr>
          <p:nvPr/>
        </p:nvSpPr>
        <p:spPr>
          <a:xfrm>
            <a:off x="343527" y="1757886"/>
            <a:ext cx="1122011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200" dirty="0"/>
              <a:t>Between January 2022 and March 2022, we consulted on the LTCP and supporting strategies</a:t>
            </a:r>
          </a:p>
          <a:p>
            <a:pPr algn="just"/>
            <a:r>
              <a:rPr lang="en-GB" sz="2200" dirty="0"/>
              <a:t>In total 1,178 responses to the consultation were received.</a:t>
            </a:r>
          </a:p>
          <a:p>
            <a:pPr algn="just"/>
            <a:r>
              <a:rPr lang="en-GB" sz="2200" dirty="0"/>
              <a:t>Overall, there was support for the vision (76% support), key themes (74% support) and targets (67% agree). </a:t>
            </a:r>
          </a:p>
          <a:p>
            <a:pPr algn="just"/>
            <a:r>
              <a:rPr lang="en-GB" sz="2200" dirty="0"/>
              <a:t>There was also support for the policies identified, with 9 of the 12 policy areas averaging over 70% support. </a:t>
            </a:r>
          </a:p>
          <a:p>
            <a:pPr algn="just"/>
            <a:r>
              <a:rPr lang="en-GB" sz="2200" dirty="0"/>
              <a:t>The only policy that was not supported was Unmanned Aerial Vehicles (31% support vs 36% oppose). </a:t>
            </a:r>
          </a:p>
          <a:p>
            <a:pPr algn="just"/>
            <a:r>
              <a:rPr lang="en-GB" sz="2200" dirty="0"/>
              <a:t>Following the feedback received in the consultation a number of key changes and improvements were made to the Plan, including (for example) adopting ‘Vision Zero’.                                </a:t>
            </a:r>
            <a:r>
              <a:rPr lang="en-GB" sz="2000" dirty="0"/>
              <a:t>Part 1 of the Plan was approved by the Council’s Cabinet this week</a:t>
            </a:r>
          </a:p>
          <a:p>
            <a:pPr algn="just"/>
            <a:endParaRPr lang="en-GB" sz="2200" dirty="0"/>
          </a:p>
          <a:p>
            <a:pPr algn="just"/>
            <a:endParaRPr lang="en-GB" sz="2600" dirty="0"/>
          </a:p>
        </p:txBody>
      </p:sp>
    </p:spTree>
    <p:extLst>
      <p:ext uri="{BB962C8B-B14F-4D97-AF65-F5344CB8AC3E}">
        <p14:creationId xmlns:p14="http://schemas.microsoft.com/office/powerpoint/2010/main" val="353151688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0003ca3-18af-4111-90d7-08afd6650162">
      <Terms xmlns="http://schemas.microsoft.com/office/infopath/2007/PartnerControls"/>
    </lcf76f155ced4ddcb4097134ff3c332f>
    <TaxCatchAll xmlns="2f1f32b7-7d30-4fc6-9f4a-1996fa3f161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742387C0D1BC4B879D5114F6C9C7F2" ma:contentTypeVersion="16" ma:contentTypeDescription="Create a new document." ma:contentTypeScope="" ma:versionID="e06e9e5604a7fe4f2b6c21903c67009f">
  <xsd:schema xmlns:xsd="http://www.w3.org/2001/XMLSchema" xmlns:xs="http://www.w3.org/2001/XMLSchema" xmlns:p="http://schemas.microsoft.com/office/2006/metadata/properties" xmlns:ns2="d0003ca3-18af-4111-90d7-08afd6650162" xmlns:ns3="2f1f32b7-7d30-4fc6-9f4a-1996fa3f1613" targetNamespace="http://schemas.microsoft.com/office/2006/metadata/properties" ma:root="true" ma:fieldsID="80fe654f0218097e188cb6bf8b4fff90" ns2:_="" ns3:_="">
    <xsd:import namespace="d0003ca3-18af-4111-90d7-08afd6650162"/>
    <xsd:import namespace="2f1f32b7-7d30-4fc6-9f4a-1996fa3f16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03ca3-18af-4111-90d7-08afd66501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1f32b7-7d30-4fc6-9f4a-1996fa3f16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6264b0-d2da-48f2-b90d-81f2df232f0d}" ma:internalName="TaxCatchAll" ma:showField="CatchAllData" ma:web="2f1f32b7-7d30-4fc6-9f4a-1996fa3f16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8BFB20-2D35-4F94-9FE1-8D4BE1916D55}">
  <ds:schemaRefs>
    <ds:schemaRef ds:uri="9d33f369-6489-4dd0-a34c-e526a7e6598d"/>
    <ds:schemaRef ds:uri="ff3f92dd-0aa3-4059-bb56-fe1bc2660c3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0003ca3-18af-4111-90d7-08afd6650162"/>
    <ds:schemaRef ds:uri="2f1f32b7-7d30-4fc6-9f4a-1996fa3f1613"/>
  </ds:schemaRefs>
</ds:datastoreItem>
</file>

<file path=customXml/itemProps2.xml><?xml version="1.0" encoding="utf-8"?>
<ds:datastoreItem xmlns:ds="http://schemas.openxmlformats.org/officeDocument/2006/customXml" ds:itemID="{D0DDA78B-C75A-4F9F-9BB0-73DAADE12F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03ca3-18af-4111-90d7-08afd6650162"/>
    <ds:schemaRef ds:uri="2f1f32b7-7d30-4fc6-9f4a-1996fa3f16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E2B56C-E859-4023-A0E6-56490D5386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2259</TotalTime>
  <Words>1540</Words>
  <Application>Microsoft Office PowerPoint</Application>
  <PresentationFormat>Widescreen</PresentationFormat>
  <Paragraphs>131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Theme</vt:lpstr>
      <vt:lpstr>   Travel to Oxford: “Behind the Acronyms”   John Disley </vt:lpstr>
      <vt:lpstr>PowerPoint Presentation</vt:lpstr>
      <vt:lpstr>LTCP background</vt:lpstr>
      <vt:lpstr>LTCP development </vt:lpstr>
      <vt:lpstr>LTCP vision </vt:lpstr>
      <vt:lpstr>LTCP key themes</vt:lpstr>
      <vt:lpstr>LTCP targets</vt:lpstr>
      <vt:lpstr>LTCP policies</vt:lpstr>
      <vt:lpstr>Most recent LTCP consultation</vt:lpstr>
      <vt:lpstr>LTCP supporting strategies</vt:lpstr>
      <vt:lpstr>LTCP area strategies </vt:lpstr>
      <vt:lpstr>Core transport schemes for central Oxfordshire </vt:lpstr>
      <vt:lpstr>Core Schemes Visualised</vt:lpstr>
      <vt:lpstr>PowerPoint Presentation</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Oxfordshire - Good Growth</dc:title>
  <dc:creator>Goodacre, Melissa - Communities</dc:creator>
  <cp:lastModifiedBy>Disley, John - Oxfordshire County Council</cp:lastModifiedBy>
  <cp:revision>47</cp:revision>
  <dcterms:created xsi:type="dcterms:W3CDTF">2021-05-04T08:47:30Z</dcterms:created>
  <dcterms:modified xsi:type="dcterms:W3CDTF">2022-06-23T15:49:38Z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0x010100FE742387C0D1BC4B879D5114F6C9C7F2</vt:lpwstr>
  </property>
  <property fmtid="{D5CDD505-2E9C-101B-9397-08002B2CF9AE}" pid="3" name="MediaServiceImageTags">
    <vt:lpwstr/>
  </property>
</Properties>
</file>