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olors3.xml" ContentType="application/vnd.ms-office.chartcolorstyle+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chart2.xml" ContentType="application/vnd.openxmlformats-officedocument.drawingml.chart+xml"/>
  <Override PartName="/ppt/charts/style3.xml" ContentType="application/vnd.ms-office.chart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1"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0cee25d10d97cd74/Documents/Oxford%20road%20closures/Pollution%20data%20for%202021%20-%202022%20-%20consolidated.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ickp\Downloads\in%20LTN%20traffic%20counts%20with%20comparison%20EIR%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ickp\Downloads\in%20LTN%20traffic%20counts%20with%20comparison%20EIR%20(1).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779807280750954E-2"/>
          <c:y val="0.20770853718760957"/>
          <c:w val="0.93211182642353219"/>
          <c:h val="0.51652275243202361"/>
        </c:manualLayout>
      </c:layout>
      <c:lineChart>
        <c:grouping val="standard"/>
        <c:varyColors val="0"/>
        <c:ser>
          <c:idx val="0"/>
          <c:order val="0"/>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'[Pollution data for 2021 - 2022 - consolidated.xlsx]Sheet1'!$AC$2:$AY$2</c:f>
              <c:numCache>
                <c:formatCode>mmm\-yy</c:formatCode>
                <c:ptCount val="23"/>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pt idx="18">
                  <c:v>44774</c:v>
                </c:pt>
                <c:pt idx="19">
                  <c:v>44805</c:v>
                </c:pt>
                <c:pt idx="20">
                  <c:v>44835</c:v>
                </c:pt>
                <c:pt idx="21">
                  <c:v>44866</c:v>
                </c:pt>
                <c:pt idx="22">
                  <c:v>44896</c:v>
                </c:pt>
              </c:numCache>
            </c:numRef>
          </c:cat>
          <c:val>
            <c:numRef>
              <c:f>'[Pollution data for 2021 - 2022 - consolidated.xlsx]Sheet1'!$AC$3:$AY$3</c:f>
            </c:numRef>
          </c:val>
          <c:smooth val="0"/>
          <c:extLst>
            <c:ext xmlns:c16="http://schemas.microsoft.com/office/drawing/2014/chart" uri="{C3380CC4-5D6E-409C-BE32-E72D297353CC}">
              <c16:uniqueId val="{00000000-E566-4227-B6F2-83188F66A6CC}"/>
            </c:ext>
          </c:extLst>
        </c:ser>
        <c:ser>
          <c:idx val="1"/>
          <c:order val="1"/>
          <c:tx>
            <c:v>Pollution levels</c:v>
          </c:tx>
          <c:spPr>
            <a:ln w="28575" cap="rnd">
              <a:solidFill>
                <a:schemeClr val="accent2"/>
              </a:solidFill>
              <a:round/>
            </a:ln>
            <a:effectLst/>
          </c:spPr>
          <c:marker>
            <c:symbol val="none"/>
          </c:marker>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'[Pollution data for 2021 - 2022 - consolidated.xlsx]Sheet1'!$AC$2:$AY$2</c:f>
              <c:numCache>
                <c:formatCode>mmm\-yy</c:formatCode>
                <c:ptCount val="23"/>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pt idx="18">
                  <c:v>44774</c:v>
                </c:pt>
                <c:pt idx="19">
                  <c:v>44805</c:v>
                </c:pt>
                <c:pt idx="20">
                  <c:v>44835</c:v>
                </c:pt>
                <c:pt idx="21">
                  <c:v>44866</c:v>
                </c:pt>
                <c:pt idx="22">
                  <c:v>44896</c:v>
                </c:pt>
              </c:numCache>
            </c:numRef>
          </c:cat>
          <c:val>
            <c:numRef>
              <c:f>'[Pollution data for 2021 - 2022 - consolidated.xlsx]Sheet1'!$AC$4:$AY$4</c:f>
              <c:numCache>
                <c:formatCode>0.00</c:formatCode>
                <c:ptCount val="23"/>
                <c:pt idx="0">
                  <c:v>32</c:v>
                </c:pt>
                <c:pt idx="1">
                  <c:v>32.833333333333336</c:v>
                </c:pt>
                <c:pt idx="2">
                  <c:v>33.583333333333336</c:v>
                </c:pt>
                <c:pt idx="3">
                  <c:v>34.583333333333336</c:v>
                </c:pt>
                <c:pt idx="4">
                  <c:v>35.166666666666664</c:v>
                </c:pt>
                <c:pt idx="5">
                  <c:v>35.083333333333336</c:v>
                </c:pt>
                <c:pt idx="6">
                  <c:v>35.333333333333336</c:v>
                </c:pt>
                <c:pt idx="7">
                  <c:v>35.75</c:v>
                </c:pt>
                <c:pt idx="8">
                  <c:v>36</c:v>
                </c:pt>
                <c:pt idx="9">
                  <c:v>36.416666666666664</c:v>
                </c:pt>
                <c:pt idx="10">
                  <c:v>36.166666666666664</c:v>
                </c:pt>
                <c:pt idx="11">
                  <c:v>38.416666666666664</c:v>
                </c:pt>
                <c:pt idx="12">
                  <c:v>40.216666666666669</c:v>
                </c:pt>
                <c:pt idx="13">
                  <c:v>40.633333333333333</c:v>
                </c:pt>
                <c:pt idx="14">
                  <c:v>40.800000000000004</c:v>
                </c:pt>
                <c:pt idx="15">
                  <c:v>41.050000000000004</c:v>
                </c:pt>
                <c:pt idx="16">
                  <c:v>41.050000000000004</c:v>
                </c:pt>
                <c:pt idx="17">
                  <c:v>41.383333333333333</c:v>
                </c:pt>
                <c:pt idx="18">
                  <c:v>42.050000000000004</c:v>
                </c:pt>
                <c:pt idx="19">
                  <c:v>41.716666666666669</c:v>
                </c:pt>
                <c:pt idx="20">
                  <c:v>41.383333333333333</c:v>
                </c:pt>
                <c:pt idx="21">
                  <c:v>41.133333333333333</c:v>
                </c:pt>
                <c:pt idx="22">
                  <c:v>41.300000000000004</c:v>
                </c:pt>
              </c:numCache>
            </c:numRef>
          </c:val>
          <c:smooth val="0"/>
          <c:extLst>
            <c:ext xmlns:c16="http://schemas.microsoft.com/office/drawing/2014/chart" uri="{C3380CC4-5D6E-409C-BE32-E72D297353CC}">
              <c16:uniqueId val="{00000001-E566-4227-B6F2-83188F66A6CC}"/>
            </c:ext>
          </c:extLst>
        </c:ser>
        <c:ser>
          <c:idx val="2"/>
          <c:order val="2"/>
          <c:tx>
            <c:v>Legal limit</c:v>
          </c:tx>
          <c:spPr>
            <a:ln w="28575" cap="rnd">
              <a:solidFill>
                <a:schemeClr val="accent3"/>
              </a:solidFill>
              <a:round/>
            </a:ln>
            <a:effectLst/>
          </c:spPr>
          <c:marker>
            <c:symbol val="none"/>
          </c:marker>
          <c:dLbls>
            <c:delete val="1"/>
          </c:dLbls>
          <c:cat>
            <c:numRef>
              <c:f>'[Pollution data for 2021 - 2022 - consolidated.xlsx]Sheet1'!$AC$2:$AY$2</c:f>
              <c:numCache>
                <c:formatCode>mmm\-yy</c:formatCode>
                <c:ptCount val="23"/>
                <c:pt idx="0">
                  <c:v>44228</c:v>
                </c:pt>
                <c:pt idx="1">
                  <c:v>44256</c:v>
                </c:pt>
                <c:pt idx="2">
                  <c:v>44287</c:v>
                </c:pt>
                <c:pt idx="3">
                  <c:v>44317</c:v>
                </c:pt>
                <c:pt idx="4">
                  <c:v>44348</c:v>
                </c:pt>
                <c:pt idx="5">
                  <c:v>44378</c:v>
                </c:pt>
                <c:pt idx="6">
                  <c:v>44409</c:v>
                </c:pt>
                <c:pt idx="7">
                  <c:v>44440</c:v>
                </c:pt>
                <c:pt idx="8">
                  <c:v>44470</c:v>
                </c:pt>
                <c:pt idx="9">
                  <c:v>44501</c:v>
                </c:pt>
                <c:pt idx="10">
                  <c:v>44531</c:v>
                </c:pt>
                <c:pt idx="11">
                  <c:v>44562</c:v>
                </c:pt>
                <c:pt idx="12">
                  <c:v>44593</c:v>
                </c:pt>
                <c:pt idx="13">
                  <c:v>44621</c:v>
                </c:pt>
                <c:pt idx="14">
                  <c:v>44652</c:v>
                </c:pt>
                <c:pt idx="15">
                  <c:v>44682</c:v>
                </c:pt>
                <c:pt idx="16">
                  <c:v>44713</c:v>
                </c:pt>
                <c:pt idx="17">
                  <c:v>44743</c:v>
                </c:pt>
                <c:pt idx="18">
                  <c:v>44774</c:v>
                </c:pt>
                <c:pt idx="19">
                  <c:v>44805</c:v>
                </c:pt>
                <c:pt idx="20">
                  <c:v>44835</c:v>
                </c:pt>
                <c:pt idx="21">
                  <c:v>44866</c:v>
                </c:pt>
                <c:pt idx="22">
                  <c:v>44896</c:v>
                </c:pt>
              </c:numCache>
            </c:numRef>
          </c:cat>
          <c:val>
            <c:numRef>
              <c:f>'[Pollution data for 2021 - 2022 - consolidated.xlsx]Sheet1'!$AC$5:$AY$5</c:f>
              <c:numCache>
                <c:formatCode>General</c:formatCode>
                <c:ptCount val="23"/>
                <c:pt idx="0">
                  <c:v>40</c:v>
                </c:pt>
                <c:pt idx="1">
                  <c:v>40</c:v>
                </c:pt>
                <c:pt idx="2">
                  <c:v>40</c:v>
                </c:pt>
                <c:pt idx="3">
                  <c:v>40</c:v>
                </c:pt>
                <c:pt idx="4">
                  <c:v>40</c:v>
                </c:pt>
                <c:pt idx="5">
                  <c:v>40</c:v>
                </c:pt>
                <c:pt idx="6">
                  <c:v>40</c:v>
                </c:pt>
                <c:pt idx="7">
                  <c:v>40</c:v>
                </c:pt>
                <c:pt idx="8">
                  <c:v>40</c:v>
                </c:pt>
                <c:pt idx="9">
                  <c:v>40</c:v>
                </c:pt>
                <c:pt idx="10">
                  <c:v>40</c:v>
                </c:pt>
                <c:pt idx="11">
                  <c:v>40</c:v>
                </c:pt>
                <c:pt idx="12">
                  <c:v>40</c:v>
                </c:pt>
                <c:pt idx="13">
                  <c:v>40</c:v>
                </c:pt>
                <c:pt idx="14">
                  <c:v>40</c:v>
                </c:pt>
                <c:pt idx="15">
                  <c:v>40</c:v>
                </c:pt>
                <c:pt idx="16">
                  <c:v>40</c:v>
                </c:pt>
                <c:pt idx="17">
                  <c:v>40</c:v>
                </c:pt>
                <c:pt idx="18">
                  <c:v>40</c:v>
                </c:pt>
                <c:pt idx="19">
                  <c:v>40</c:v>
                </c:pt>
                <c:pt idx="20">
                  <c:v>40</c:v>
                </c:pt>
                <c:pt idx="21">
                  <c:v>40</c:v>
                </c:pt>
                <c:pt idx="22">
                  <c:v>40</c:v>
                </c:pt>
              </c:numCache>
            </c:numRef>
          </c:val>
          <c:smooth val="0"/>
          <c:extLst>
            <c:ext xmlns:c16="http://schemas.microsoft.com/office/drawing/2014/chart" uri="{C3380CC4-5D6E-409C-BE32-E72D297353CC}">
              <c16:uniqueId val="{00000002-E566-4227-B6F2-83188F66A6CC}"/>
            </c:ext>
          </c:extLst>
        </c:ser>
        <c:dLbls>
          <c:dLblPos val="ctr"/>
          <c:showLegendKey val="0"/>
          <c:showVal val="1"/>
          <c:showCatName val="0"/>
          <c:showSerName val="0"/>
          <c:showPercent val="0"/>
          <c:showBubbleSize val="0"/>
        </c:dLbls>
        <c:smooth val="0"/>
        <c:axId val="404134479"/>
        <c:axId val="404135311"/>
      </c:lineChart>
      <c:dateAx>
        <c:axId val="404134479"/>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4135311"/>
        <c:crosses val="autoZero"/>
        <c:auto val="1"/>
        <c:lblOffset val="100"/>
        <c:baseTimeUnit val="months"/>
      </c:dateAx>
      <c:valAx>
        <c:axId val="40413531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41344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b="0" i="0" baseline="0" dirty="0">
                <a:effectLst/>
              </a:rPr>
              <a:t>Average daily pedestrian counts within Cowley LTN - </a:t>
            </a:r>
          </a:p>
          <a:p>
            <a:pPr>
              <a:defRPr/>
            </a:pPr>
            <a:r>
              <a:rPr lang="en-GB" sz="1600" b="0" i="0" baseline="0" dirty="0">
                <a:effectLst/>
              </a:rPr>
              <a:t>2019 and 2021 compared</a:t>
            </a:r>
            <a:endParaRPr lang="en-GB" sz="1200" dirty="0">
              <a:effectLst/>
            </a:endParaRPr>
          </a:p>
        </c:rich>
      </c:tx>
      <c:layout>
        <c:manualLayout>
          <c:xMode val="edge"/>
          <c:yMode val="edge"/>
          <c:x val="0.21874503506282097"/>
          <c:y val="1.901565122095548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3359782684866843E-2"/>
          <c:y val="0.26757982713414713"/>
          <c:w val="0.93286201312856443"/>
          <c:h val="0.58550830226639017"/>
        </c:manualLayout>
      </c:layout>
      <c:lineChart>
        <c:grouping val="standard"/>
        <c:varyColors val="0"/>
        <c:ser>
          <c:idx val="0"/>
          <c:order val="0"/>
          <c:tx>
            <c:strRef>
              <c:f>'charts w. compare'!$AD$22</c:f>
              <c:strCache>
                <c:ptCount val="1"/>
                <c:pt idx="0">
                  <c:v>2021 pedestrian average w/in LTN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3.3968863123669665E-3"/>
                  <c:y val="5.60512045237497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DD9F-47E5-8A67-99C53622FF7E}"/>
                </c:ext>
              </c:extLst>
            </c:dLbl>
            <c:dLbl>
              <c:idx val="1"/>
              <c:layout>
                <c:manualLayout>
                  <c:x val="-1.1889102093284382E-2"/>
                  <c:y val="0.1250373023991340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DD9F-47E5-8A67-99C53622FF7E}"/>
                </c:ext>
              </c:extLst>
            </c:dLbl>
            <c:dLbl>
              <c:idx val="2"/>
              <c:layout>
                <c:manualLayout>
                  <c:x val="-1.6984431561835455E-3"/>
                  <c:y val="-8.19209912270189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DD9F-47E5-8A67-99C53622FF7E}"/>
                </c:ext>
              </c:extLst>
            </c:dLbl>
            <c:dLbl>
              <c:idx val="3"/>
              <c:layout>
                <c:manualLayout>
                  <c:x val="-1.0190658937100899E-2"/>
                  <c:y val="7.760936010980740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DD9F-47E5-8A67-99C53622FF7E}"/>
                </c:ext>
              </c:extLst>
            </c:dLbl>
            <c:dLbl>
              <c:idx val="4"/>
              <c:layout>
                <c:manualLayout>
                  <c:x val="-1.0190658937100961E-2"/>
                  <c:y val="-5.17395734065382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D9F-47E5-8A67-99C53622FF7E}"/>
                </c:ext>
              </c:extLst>
            </c:dLbl>
            <c:dLbl>
              <c:idx val="5"/>
              <c:layout>
                <c:manualLayout>
                  <c:x val="-1.8682874718018317E-2"/>
                  <c:y val="4.74279422893267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DD9F-47E5-8A67-99C53622FF7E}"/>
                </c:ext>
              </c:extLst>
            </c:dLbl>
            <c:dLbl>
              <c:idx val="6"/>
              <c:layout>
                <c:manualLayout>
                  <c:x val="0"/>
                  <c:y val="6.4674466758172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DD9F-47E5-8A67-99C53622FF7E}"/>
                </c:ext>
              </c:extLst>
            </c:dLbl>
            <c:dLbl>
              <c:idx val="7"/>
              <c:layout>
                <c:manualLayout>
                  <c:x val="-1.2455105929565677E-16"/>
                  <c:y val="7.76093601098073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DD9F-47E5-8A67-99C53622FF7E}"/>
                </c:ext>
              </c:extLst>
            </c:dLbl>
            <c:dLbl>
              <c:idx val="8"/>
              <c:layout>
                <c:manualLayout>
                  <c:x val="1.6984431561834832E-3"/>
                  <c:y val="5.60512045237497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DD9F-47E5-8A67-99C53622FF7E}"/>
                </c:ext>
              </c:extLst>
            </c:dLbl>
            <c:dLbl>
              <c:idx val="9"/>
              <c:layout>
                <c:manualLayout>
                  <c:x val="-1.6984431561834958E-2"/>
                  <c:y val="7.32977289925958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DD9F-47E5-8A67-99C53622FF7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w. compare'!$AC$23:$AC$32</c:f>
              <c:strCache>
                <c:ptCount val="10"/>
                <c:pt idx="0">
                  <c:v>February</c:v>
                </c:pt>
                <c:pt idx="1">
                  <c:v>March</c:v>
                </c:pt>
                <c:pt idx="2">
                  <c:v>April</c:v>
                </c:pt>
                <c:pt idx="3">
                  <c:v>May</c:v>
                </c:pt>
                <c:pt idx="4">
                  <c:v>June</c:v>
                </c:pt>
                <c:pt idx="5">
                  <c:v>July</c:v>
                </c:pt>
                <c:pt idx="6">
                  <c:v>August</c:v>
                </c:pt>
                <c:pt idx="7">
                  <c:v>September</c:v>
                </c:pt>
                <c:pt idx="8">
                  <c:v>October</c:v>
                </c:pt>
                <c:pt idx="9">
                  <c:v>November</c:v>
                </c:pt>
              </c:strCache>
            </c:strRef>
          </c:cat>
          <c:val>
            <c:numRef>
              <c:f>'charts w. compare'!$AD$23:$AD$32</c:f>
              <c:numCache>
                <c:formatCode>0</c:formatCode>
                <c:ptCount val="10"/>
                <c:pt idx="0">
                  <c:v>294.48809523809518</c:v>
                </c:pt>
                <c:pt idx="1">
                  <c:v>391.83870967741933</c:v>
                </c:pt>
                <c:pt idx="2">
                  <c:v>381.5333333333333</c:v>
                </c:pt>
                <c:pt idx="3">
                  <c:v>369.90322580645164</c:v>
                </c:pt>
                <c:pt idx="4">
                  <c:v>410.14444444444445</c:v>
                </c:pt>
                <c:pt idx="5">
                  <c:v>351.87096774193554</c:v>
                </c:pt>
                <c:pt idx="6">
                  <c:v>341.49462365591398</c:v>
                </c:pt>
                <c:pt idx="7">
                  <c:v>338.8</c:v>
                </c:pt>
                <c:pt idx="8">
                  <c:v>318.84946236559136</c:v>
                </c:pt>
                <c:pt idx="9">
                  <c:v>335.15555555555557</c:v>
                </c:pt>
              </c:numCache>
            </c:numRef>
          </c:val>
          <c:smooth val="0"/>
          <c:extLst>
            <c:ext xmlns:c16="http://schemas.microsoft.com/office/drawing/2014/chart" uri="{C3380CC4-5D6E-409C-BE32-E72D297353CC}">
              <c16:uniqueId val="{00000000-DD9F-47E5-8A67-99C53622FF7E}"/>
            </c:ext>
          </c:extLst>
        </c:ser>
        <c:ser>
          <c:idx val="1"/>
          <c:order val="1"/>
          <c:tx>
            <c:strRef>
              <c:f>'charts w. compare'!$AE$22</c:f>
              <c:strCache>
                <c:ptCount val="1"/>
                <c:pt idx="0">
                  <c:v>2019 pedestrian average w/in LTN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1.3587545249467882E-2"/>
                  <c:y val="-5.60512045237497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DD9F-47E5-8A67-99C53622FF7E}"/>
                </c:ext>
              </c:extLst>
            </c:dLbl>
            <c:dLbl>
              <c:idx val="1"/>
              <c:layout>
                <c:manualLayout>
                  <c:x val="-3.3968863123669665E-3"/>
                  <c:y val="-6.03628356409613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DD9F-47E5-8A67-99C53622FF7E}"/>
                </c:ext>
              </c:extLst>
            </c:dLbl>
            <c:dLbl>
              <c:idx val="2"/>
              <c:layout>
                <c:manualLayout>
                  <c:x val="-5.0953294685505118E-3"/>
                  <c:y val="9.054425346144195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DD9F-47E5-8A67-99C53622FF7E}"/>
                </c:ext>
              </c:extLst>
            </c:dLbl>
            <c:dLbl>
              <c:idx val="3"/>
              <c:layout>
                <c:manualLayout>
                  <c:x val="-8.4922157809174167E-3"/>
                  <c:y val="-8.62326223442304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DD9F-47E5-8A67-99C53622FF7E}"/>
                </c:ext>
              </c:extLst>
            </c:dLbl>
            <c:dLbl>
              <c:idx val="4"/>
              <c:layout>
                <c:manualLayout>
                  <c:x val="-1.0190658937100961E-2"/>
                  <c:y val="9.48558845786534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DD9F-47E5-8A67-99C53622FF7E}"/>
                </c:ext>
              </c:extLst>
            </c:dLbl>
            <c:dLbl>
              <c:idx val="5"/>
              <c:layout>
                <c:manualLayout>
                  <c:x val="-6.7937726247338705E-3"/>
                  <c:y val="-3.44930489376921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DD9F-47E5-8A67-99C53622FF7E}"/>
                </c:ext>
              </c:extLst>
            </c:dLbl>
            <c:dLbl>
              <c:idx val="6"/>
              <c:layout>
                <c:manualLayout>
                  <c:x val="-1.0190658937100899E-2"/>
                  <c:y val="-7.76093601098074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DD9F-47E5-8A67-99C53622FF7E}"/>
                </c:ext>
              </c:extLst>
            </c:dLbl>
            <c:dLbl>
              <c:idx val="7"/>
              <c:layout>
                <c:manualLayout>
                  <c:x val="-2.7175090498935857E-2"/>
                  <c:y val="-6.03628356409613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DD9F-47E5-8A67-99C53622FF7E}"/>
                </c:ext>
              </c:extLst>
            </c:dLbl>
            <c:dLbl>
              <c:idx val="8"/>
              <c:layout>
                <c:manualLayout>
                  <c:x val="0"/>
                  <c:y val="-3.01814178204806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DD9F-47E5-8A67-99C53622FF7E}"/>
                </c:ext>
              </c:extLst>
            </c:dLbl>
            <c:dLbl>
              <c:idx val="9"/>
              <c:layout>
                <c:manualLayout>
                  <c:x val="-1.3587545249467991E-2"/>
                  <c:y val="-0.1034791468130765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D9F-47E5-8A67-99C53622FF7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w. compare'!$AC$23:$AC$32</c:f>
              <c:strCache>
                <c:ptCount val="10"/>
                <c:pt idx="0">
                  <c:v>February</c:v>
                </c:pt>
                <c:pt idx="1">
                  <c:v>March</c:v>
                </c:pt>
                <c:pt idx="2">
                  <c:v>April</c:v>
                </c:pt>
                <c:pt idx="3">
                  <c:v>May</c:v>
                </c:pt>
                <c:pt idx="4">
                  <c:v>June</c:v>
                </c:pt>
                <c:pt idx="5">
                  <c:v>July</c:v>
                </c:pt>
                <c:pt idx="6">
                  <c:v>August</c:v>
                </c:pt>
                <c:pt idx="7">
                  <c:v>September</c:v>
                </c:pt>
                <c:pt idx="8">
                  <c:v>October</c:v>
                </c:pt>
                <c:pt idx="9">
                  <c:v>November</c:v>
                </c:pt>
              </c:strCache>
            </c:strRef>
          </c:cat>
          <c:val>
            <c:numRef>
              <c:f>'charts w. compare'!$AE$23:$AE$32</c:f>
              <c:numCache>
                <c:formatCode>0</c:formatCode>
                <c:ptCount val="10"/>
                <c:pt idx="0">
                  <c:v>394.16666666666669</c:v>
                </c:pt>
                <c:pt idx="1">
                  <c:v>401.40860215053766</c:v>
                </c:pt>
                <c:pt idx="2">
                  <c:v>360.36666666666662</c:v>
                </c:pt>
                <c:pt idx="3">
                  <c:v>380.37634408602145</c:v>
                </c:pt>
                <c:pt idx="4">
                  <c:v>394.57777777777784</c:v>
                </c:pt>
                <c:pt idx="5">
                  <c:v>433.04372759856636</c:v>
                </c:pt>
                <c:pt idx="6">
                  <c:v>371.1720430107527</c:v>
                </c:pt>
                <c:pt idx="7">
                  <c:v>410.05555555555549</c:v>
                </c:pt>
                <c:pt idx="8">
                  <c:v>435.75268817204301</c:v>
                </c:pt>
                <c:pt idx="9">
                  <c:v>365.15555555555557</c:v>
                </c:pt>
              </c:numCache>
            </c:numRef>
          </c:val>
          <c:smooth val="0"/>
          <c:extLst>
            <c:ext xmlns:c16="http://schemas.microsoft.com/office/drawing/2014/chart" uri="{C3380CC4-5D6E-409C-BE32-E72D297353CC}">
              <c16:uniqueId val="{00000001-DD9F-47E5-8A67-99C53622FF7E}"/>
            </c:ext>
          </c:extLst>
        </c:ser>
        <c:dLbls>
          <c:showLegendKey val="0"/>
          <c:showVal val="0"/>
          <c:showCatName val="0"/>
          <c:showSerName val="0"/>
          <c:showPercent val="0"/>
          <c:showBubbleSize val="0"/>
        </c:dLbls>
        <c:marker val="1"/>
        <c:smooth val="0"/>
        <c:axId val="515822120"/>
        <c:axId val="515823104"/>
      </c:lineChart>
      <c:catAx>
        <c:axId val="515822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823104"/>
        <c:crosses val="autoZero"/>
        <c:auto val="1"/>
        <c:lblAlgn val="ctr"/>
        <c:lblOffset val="100"/>
        <c:noMultiLvlLbl val="0"/>
      </c:catAx>
      <c:valAx>
        <c:axId val="515823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5822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b="0" i="0" baseline="0" dirty="0">
                <a:effectLst/>
              </a:rPr>
              <a:t>Average daily cycling counts within Cowley LTN -</a:t>
            </a:r>
          </a:p>
          <a:p>
            <a:pPr>
              <a:defRPr/>
            </a:pPr>
            <a:r>
              <a:rPr lang="en-GB" sz="1600" b="0" i="0" baseline="0" dirty="0">
                <a:effectLst/>
              </a:rPr>
              <a:t>2019 and 2021 compared</a:t>
            </a:r>
            <a:endParaRPr lang="en-GB" sz="1200" dirty="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3573715434270209E-2"/>
          <c:y val="0.24009049773755661"/>
          <c:w val="0.92679580810416862"/>
          <c:h val="0.52428332205080697"/>
        </c:manualLayout>
      </c:layout>
      <c:lineChart>
        <c:grouping val="standard"/>
        <c:varyColors val="0"/>
        <c:ser>
          <c:idx val="0"/>
          <c:order val="0"/>
          <c:tx>
            <c:strRef>
              <c:f>'charts w. compare'!$AD$37</c:f>
              <c:strCache>
                <c:ptCount val="1"/>
                <c:pt idx="0">
                  <c:v>2021 cyclist average w/in LTN</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3853105163110521E-2"/>
                      <c:h val="0.18122584857007493"/>
                    </c:manualLayout>
                  </c15:layout>
                </c:ext>
                <c:ext xmlns:c16="http://schemas.microsoft.com/office/drawing/2014/chart" uri="{C3380CC4-5D6E-409C-BE32-E72D297353CC}">
                  <c16:uniqueId val="{0000000C-4328-4046-BF45-C0EAC153E2B0}"/>
                </c:ext>
              </c:extLst>
            </c:dLbl>
            <c:dLbl>
              <c:idx val="4"/>
              <c:layout>
                <c:manualLayout>
                  <c:x val="3.7038095576951455E-3"/>
                  <c:y val="0.1312217194570135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328-4046-BF45-C0EAC153E2B0}"/>
                </c:ext>
              </c:extLst>
            </c:dLbl>
            <c:dLbl>
              <c:idx val="5"/>
              <c:layout>
                <c:manualLayout>
                  <c:x val="5.5557143365425827E-3"/>
                  <c:y val="8.59728506787330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328-4046-BF45-C0EAC153E2B0}"/>
                </c:ext>
              </c:extLst>
            </c:dLbl>
            <c:dLbl>
              <c:idx val="7"/>
              <c:layout>
                <c:manualLayout>
                  <c:x val="-2.4074762125018447E-2"/>
                  <c:y val="8.008802931013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328-4046-BF45-C0EAC153E2B0}"/>
                </c:ext>
              </c:extLst>
            </c:dLbl>
            <c:dLbl>
              <c:idx val="8"/>
              <c:layout>
                <c:manualLayout>
                  <c:x val="-2.0370952567323301E-2"/>
                  <c:y val="3.61990950226243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328-4046-BF45-C0EAC153E2B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w. compare'!$AC$38:$AC$47</c:f>
              <c:strCache>
                <c:ptCount val="10"/>
                <c:pt idx="0">
                  <c:v>February</c:v>
                </c:pt>
                <c:pt idx="1">
                  <c:v>March</c:v>
                </c:pt>
                <c:pt idx="2">
                  <c:v>April</c:v>
                </c:pt>
                <c:pt idx="3">
                  <c:v>May</c:v>
                </c:pt>
                <c:pt idx="4">
                  <c:v>June</c:v>
                </c:pt>
                <c:pt idx="5">
                  <c:v>July</c:v>
                </c:pt>
                <c:pt idx="6">
                  <c:v>August</c:v>
                </c:pt>
                <c:pt idx="7">
                  <c:v>September</c:v>
                </c:pt>
                <c:pt idx="8">
                  <c:v>October</c:v>
                </c:pt>
                <c:pt idx="9">
                  <c:v>November</c:v>
                </c:pt>
              </c:strCache>
            </c:strRef>
          </c:cat>
          <c:val>
            <c:numRef>
              <c:f>'charts w. compare'!$AD$38:$AD$47</c:f>
              <c:numCache>
                <c:formatCode>0</c:formatCode>
                <c:ptCount val="10"/>
                <c:pt idx="0">
                  <c:v>99.059523809523796</c:v>
                </c:pt>
                <c:pt idx="1">
                  <c:v>156.32258064516125</c:v>
                </c:pt>
                <c:pt idx="2">
                  <c:v>178.91111111111113</c:v>
                </c:pt>
                <c:pt idx="3">
                  <c:v>203.54838709677415</c:v>
                </c:pt>
                <c:pt idx="4">
                  <c:v>281.11111111111114</c:v>
                </c:pt>
                <c:pt idx="5">
                  <c:v>251.01075268817203</c:v>
                </c:pt>
                <c:pt idx="6">
                  <c:v>217.83870967741936</c:v>
                </c:pt>
                <c:pt idx="7">
                  <c:v>249.63333333333333</c:v>
                </c:pt>
                <c:pt idx="8">
                  <c:v>197.75268817204301</c:v>
                </c:pt>
                <c:pt idx="9">
                  <c:v>187.88888888888889</c:v>
                </c:pt>
              </c:numCache>
            </c:numRef>
          </c:val>
          <c:smooth val="0"/>
          <c:extLst>
            <c:ext xmlns:c16="http://schemas.microsoft.com/office/drawing/2014/chart" uri="{C3380CC4-5D6E-409C-BE32-E72D297353CC}">
              <c16:uniqueId val="{00000000-4328-4046-BF45-C0EAC153E2B0}"/>
            </c:ext>
          </c:extLst>
        </c:ser>
        <c:ser>
          <c:idx val="1"/>
          <c:order val="1"/>
          <c:tx>
            <c:strRef>
              <c:f>'charts w. compare'!$AE$37</c:f>
              <c:strCache>
                <c:ptCount val="1"/>
                <c:pt idx="0">
                  <c:v>2019 cyclist average w/in LTN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0"/>
                  <c:y val="-9.50226244343891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28-4046-BF45-C0EAC153E2B0}"/>
                </c:ext>
              </c:extLst>
            </c:dLbl>
            <c:dLbl>
              <c:idx val="1"/>
              <c:layout>
                <c:manualLayout>
                  <c:x val="-3.7038095576951797E-3"/>
                  <c:y val="-8.14479638009049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328-4046-BF45-C0EAC153E2B0}"/>
                </c:ext>
              </c:extLst>
            </c:dLbl>
            <c:dLbl>
              <c:idx val="2"/>
              <c:layout>
                <c:manualLayout>
                  <c:x val="-9.2595238942378647E-3"/>
                  <c:y val="-9.0497737556561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328-4046-BF45-C0EAC153E2B0}"/>
                </c:ext>
              </c:extLst>
            </c:dLbl>
            <c:dLbl>
              <c:idx val="3"/>
              <c:layout>
                <c:manualLayout>
                  <c:x val="-1.1111428673085436E-2"/>
                  <c:y val="-0.108597285067873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328-4046-BF45-C0EAC153E2B0}"/>
                </c:ext>
              </c:extLst>
            </c:dLbl>
            <c:dLbl>
              <c:idx val="4"/>
              <c:layout>
                <c:manualLayout>
                  <c:x val="-2.5926666903866018E-2"/>
                  <c:y val="-4.243100951724206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3.644548604772023E-2"/>
                      <c:h val="5.0853731957633139E-2"/>
                    </c:manualLayout>
                  </c15:layout>
                </c:ext>
                <c:ext xmlns:c16="http://schemas.microsoft.com/office/drawing/2014/chart" uri="{C3380CC4-5D6E-409C-BE32-E72D297353CC}">
                  <c16:uniqueId val="{00000010-4328-4046-BF45-C0EAC153E2B0}"/>
                </c:ext>
              </c:extLst>
            </c:dLbl>
            <c:dLbl>
              <c:idx val="5"/>
              <c:layout>
                <c:manualLayout>
                  <c:x val="2.407476212501837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328-4046-BF45-C0EAC153E2B0}"/>
                </c:ext>
              </c:extLst>
            </c:dLbl>
            <c:dLbl>
              <c:idx val="6"/>
              <c:layout>
                <c:manualLayout>
                  <c:x val="1.8519047788475727E-3"/>
                  <c:y val="-5.5160312372414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328-4046-BF45-C0EAC153E2B0}"/>
                </c:ext>
              </c:extLst>
            </c:dLbl>
            <c:dLbl>
              <c:idx val="7"/>
              <c:layout>
                <c:manualLayout>
                  <c:x val="-3.7038095576951455E-3"/>
                  <c:y val="-4.24310095172420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328-4046-BF45-C0EAC153E2B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'charts w. compare'!$AC$38:$AC$47</c:f>
              <c:strCache>
                <c:ptCount val="10"/>
                <c:pt idx="0">
                  <c:v>February</c:v>
                </c:pt>
                <c:pt idx="1">
                  <c:v>March</c:v>
                </c:pt>
                <c:pt idx="2">
                  <c:v>April</c:v>
                </c:pt>
                <c:pt idx="3">
                  <c:v>May</c:v>
                </c:pt>
                <c:pt idx="4">
                  <c:v>June</c:v>
                </c:pt>
                <c:pt idx="5">
                  <c:v>July</c:v>
                </c:pt>
                <c:pt idx="6">
                  <c:v>August</c:v>
                </c:pt>
                <c:pt idx="7">
                  <c:v>September</c:v>
                </c:pt>
                <c:pt idx="8">
                  <c:v>October</c:v>
                </c:pt>
                <c:pt idx="9">
                  <c:v>November</c:v>
                </c:pt>
              </c:strCache>
            </c:strRef>
          </c:cat>
          <c:val>
            <c:numRef>
              <c:f>'charts w. compare'!$AE$38:$AE$47</c:f>
              <c:numCache>
                <c:formatCode>0</c:formatCode>
                <c:ptCount val="10"/>
                <c:pt idx="0">
                  <c:v>206.35714285714286</c:v>
                </c:pt>
                <c:pt idx="1">
                  <c:v>226.68817204301072</c:v>
                </c:pt>
                <c:pt idx="2">
                  <c:v>223.53333333333333</c:v>
                </c:pt>
                <c:pt idx="3">
                  <c:v>255.13978494623655</c:v>
                </c:pt>
                <c:pt idx="4">
                  <c:v>283.76666666666665</c:v>
                </c:pt>
                <c:pt idx="5">
                  <c:v>315.84551971326164</c:v>
                </c:pt>
                <c:pt idx="6">
                  <c:v>275.63440860215053</c:v>
                </c:pt>
                <c:pt idx="7">
                  <c:v>259.78888888888889</c:v>
                </c:pt>
                <c:pt idx="8">
                  <c:v>229.67741935483875</c:v>
                </c:pt>
                <c:pt idx="9">
                  <c:v>160.14444444444442</c:v>
                </c:pt>
              </c:numCache>
            </c:numRef>
          </c:val>
          <c:smooth val="0"/>
          <c:extLst>
            <c:ext xmlns:c16="http://schemas.microsoft.com/office/drawing/2014/chart" uri="{C3380CC4-5D6E-409C-BE32-E72D297353CC}">
              <c16:uniqueId val="{00000001-4328-4046-BF45-C0EAC153E2B0}"/>
            </c:ext>
          </c:extLst>
        </c:ser>
        <c:dLbls>
          <c:showLegendKey val="0"/>
          <c:showVal val="0"/>
          <c:showCatName val="0"/>
          <c:showSerName val="0"/>
          <c:showPercent val="0"/>
          <c:showBubbleSize val="0"/>
        </c:dLbls>
        <c:marker val="1"/>
        <c:smooth val="0"/>
        <c:axId val="896311584"/>
        <c:axId val="896311912"/>
      </c:lineChart>
      <c:catAx>
        <c:axId val="896311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6311912"/>
        <c:crosses val="autoZero"/>
        <c:auto val="1"/>
        <c:lblAlgn val="ctr"/>
        <c:lblOffset val="100"/>
        <c:noMultiLvlLbl val="0"/>
      </c:catAx>
      <c:valAx>
        <c:axId val="896311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96311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96BDBD-225D-43CC-A866-D7C7A3E3466F}" type="datetimeFigureOut">
              <a:rPr lang="en-GB" smtClean="0"/>
              <a:t>25/06/2022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EEB8CA-2648-4851-87E3-9BDBB217C269}" type="slidenum">
              <a:rPr lang="en-GB" smtClean="0"/>
              <a:t>‹#›</a:t>
            </a:fld>
            <a:endParaRPr lang="en-GB"/>
          </a:p>
        </p:txBody>
      </p:sp>
    </p:spTree>
    <p:extLst>
      <p:ext uri="{BB962C8B-B14F-4D97-AF65-F5344CB8AC3E}">
        <p14:creationId xmlns:p14="http://schemas.microsoft.com/office/powerpoint/2010/main" val="2123961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might cautiously deduce that 3.1% of additional traffic on these roads is generated via the LTNs. This analysis is for overall traffic flows on LTN boundary roads; however, traffic flow changes are not consistent across all LTN boundary roads or during all times (peak times are likely to be more severely impacted). While traffic levels have remained below 2019 levels on Henley Ave and Church Cowley Rd, from March through November, traffic levels on Hollow Way, Rose Hill Rd and Cowley Rd were between 105.4% and 107.5% of 2019 levels. It is worth noting, however, that even where traffic is lower than 2019 levels, it is still comparatively higher than it is in control areas (though not necessarily entirely due to the LTNs, as outlined above). </a:t>
            </a:r>
          </a:p>
          <a:p>
            <a:endParaRPr lang="en-GB" dirty="0"/>
          </a:p>
        </p:txBody>
      </p:sp>
      <p:sp>
        <p:nvSpPr>
          <p:cNvPr id="4" name="Slide Number Placeholder 3"/>
          <p:cNvSpPr>
            <a:spLocks noGrp="1"/>
          </p:cNvSpPr>
          <p:nvPr>
            <p:ph type="sldNum" sz="quarter" idx="5"/>
          </p:nvPr>
        </p:nvSpPr>
        <p:spPr/>
        <p:txBody>
          <a:bodyPr/>
          <a:lstStyle/>
          <a:p>
            <a:fld id="{9EEEB8CA-2648-4851-87E3-9BDBB217C269}" type="slidenum">
              <a:rPr lang="en-GB" smtClean="0"/>
              <a:t>6</a:t>
            </a:fld>
            <a:endParaRPr lang="en-GB"/>
          </a:p>
        </p:txBody>
      </p:sp>
    </p:spTree>
    <p:extLst>
      <p:ext uri="{BB962C8B-B14F-4D97-AF65-F5344CB8AC3E}">
        <p14:creationId xmlns:p14="http://schemas.microsoft.com/office/powerpoint/2010/main" val="3421802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2019 Average: 37</a:t>
            </a:r>
          </a:p>
        </p:txBody>
      </p:sp>
      <p:sp>
        <p:nvSpPr>
          <p:cNvPr id="4" name="Slide Number Placeholder 3"/>
          <p:cNvSpPr>
            <a:spLocks noGrp="1"/>
          </p:cNvSpPr>
          <p:nvPr>
            <p:ph type="sldNum" sz="quarter" idx="5"/>
          </p:nvPr>
        </p:nvSpPr>
        <p:spPr/>
        <p:txBody>
          <a:bodyPr/>
          <a:lstStyle/>
          <a:p>
            <a:fld id="{9EEEB8CA-2648-4851-87E3-9BDBB217C269}" type="slidenum">
              <a:rPr lang="en-GB" smtClean="0"/>
              <a:t>9</a:t>
            </a:fld>
            <a:endParaRPr lang="en-GB"/>
          </a:p>
        </p:txBody>
      </p:sp>
    </p:spTree>
    <p:extLst>
      <p:ext uri="{BB962C8B-B14F-4D97-AF65-F5344CB8AC3E}">
        <p14:creationId xmlns:p14="http://schemas.microsoft.com/office/powerpoint/2010/main" val="15086173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Comparator roads: </a:t>
            </a:r>
            <a:r>
              <a:rPr lang="en-GB" sz="1200" dirty="0"/>
              <a:t>Windmill Road, </a:t>
            </a:r>
            <a:r>
              <a:rPr lang="en-GB" sz="1200" dirty="0" err="1"/>
              <a:t>Ashhurt</a:t>
            </a:r>
            <a:r>
              <a:rPr lang="en-GB" sz="1200" dirty="0"/>
              <a:t> Way, Moreton Road, </a:t>
            </a:r>
            <a:r>
              <a:rPr lang="en-GB" sz="1200" dirty="0" err="1"/>
              <a:t>Minns</a:t>
            </a:r>
            <a:r>
              <a:rPr lang="en-GB" sz="1200" dirty="0"/>
              <a:t> Business Park</a:t>
            </a:r>
          </a:p>
        </p:txBody>
      </p:sp>
      <p:sp>
        <p:nvSpPr>
          <p:cNvPr id="4" name="Slide Number Placeholder 3"/>
          <p:cNvSpPr>
            <a:spLocks noGrp="1"/>
          </p:cNvSpPr>
          <p:nvPr>
            <p:ph type="sldNum" sz="quarter" idx="5"/>
          </p:nvPr>
        </p:nvSpPr>
        <p:spPr/>
        <p:txBody>
          <a:bodyPr/>
          <a:lstStyle/>
          <a:p>
            <a:fld id="{9EEEB8CA-2648-4851-87E3-9BDBB217C269}" type="slidenum">
              <a:rPr lang="en-GB" smtClean="0"/>
              <a:t>11</a:t>
            </a:fld>
            <a:endParaRPr lang="en-GB"/>
          </a:p>
        </p:txBody>
      </p:sp>
    </p:spTree>
    <p:extLst>
      <p:ext uri="{BB962C8B-B14F-4D97-AF65-F5344CB8AC3E}">
        <p14:creationId xmlns:p14="http://schemas.microsoft.com/office/powerpoint/2010/main" val="2186464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Comparator roads: </a:t>
            </a:r>
            <a:r>
              <a:rPr lang="en-GB" sz="1200" dirty="0"/>
              <a:t>Windmill Road, </a:t>
            </a:r>
            <a:r>
              <a:rPr lang="en-GB" sz="1200" dirty="0" err="1"/>
              <a:t>Ashhurt</a:t>
            </a:r>
            <a:r>
              <a:rPr lang="en-GB" sz="1200" dirty="0"/>
              <a:t> Way, Moreton Road, </a:t>
            </a:r>
            <a:r>
              <a:rPr lang="en-GB" sz="1200" dirty="0" err="1"/>
              <a:t>Minns</a:t>
            </a:r>
            <a:r>
              <a:rPr lang="en-GB" sz="1200" dirty="0"/>
              <a:t> Business Park</a:t>
            </a:r>
          </a:p>
        </p:txBody>
      </p:sp>
      <p:sp>
        <p:nvSpPr>
          <p:cNvPr id="4" name="Slide Number Placeholder 3"/>
          <p:cNvSpPr>
            <a:spLocks noGrp="1"/>
          </p:cNvSpPr>
          <p:nvPr>
            <p:ph type="sldNum" sz="quarter" idx="5"/>
          </p:nvPr>
        </p:nvSpPr>
        <p:spPr/>
        <p:txBody>
          <a:bodyPr/>
          <a:lstStyle/>
          <a:p>
            <a:fld id="{9EEEB8CA-2648-4851-87E3-9BDBB217C269}" type="slidenum">
              <a:rPr lang="en-GB" smtClean="0"/>
              <a:t>12</a:t>
            </a:fld>
            <a:endParaRPr lang="en-GB"/>
          </a:p>
        </p:txBody>
      </p:sp>
    </p:spTree>
    <p:extLst>
      <p:ext uri="{BB962C8B-B14F-4D97-AF65-F5344CB8AC3E}">
        <p14:creationId xmlns:p14="http://schemas.microsoft.com/office/powerpoint/2010/main" val="1472400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1C010-259E-CD0C-16AD-364542DB2A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190EA9-7DD7-AF30-F922-F822C14D7E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F409BD8-2B0A-9310-8E93-515BBE5D8CD3}"/>
              </a:ext>
            </a:extLst>
          </p:cNvPr>
          <p:cNvSpPr>
            <a:spLocks noGrp="1"/>
          </p:cNvSpPr>
          <p:nvPr>
            <p:ph type="dt" sz="half" idx="10"/>
          </p:nvPr>
        </p:nvSpPr>
        <p:spPr/>
        <p:txBody>
          <a:bodyPr/>
          <a:lstStyle/>
          <a:p>
            <a:fld id="{CEC674BF-E4E8-4D2D-9352-0418774DEB81}" type="datetime1">
              <a:rPr lang="en-GB" smtClean="0"/>
              <a:t>25/06/2022</a:t>
            </a:fld>
            <a:endParaRPr lang="en-GB"/>
          </a:p>
        </p:txBody>
      </p:sp>
      <p:sp>
        <p:nvSpPr>
          <p:cNvPr id="5" name="Footer Placeholder 4">
            <a:extLst>
              <a:ext uri="{FF2B5EF4-FFF2-40B4-BE49-F238E27FC236}">
                <a16:creationId xmlns:a16="http://schemas.microsoft.com/office/drawing/2014/main" id="{E60044FC-E305-EBBB-C3FB-7CE74ECA0496}"/>
              </a:ext>
            </a:extLst>
          </p:cNvPr>
          <p:cNvSpPr>
            <a:spLocks noGrp="1"/>
          </p:cNvSpPr>
          <p:nvPr>
            <p:ph type="ftr" sz="quarter" idx="11"/>
          </p:nvPr>
        </p:nvSpPr>
        <p:spPr/>
        <p:txBody>
          <a:bodyPr/>
          <a:lstStyle/>
          <a:p>
            <a:r>
              <a:rPr lang="en-GB"/>
              <a:t>www.reconnectingoxford.com</a:t>
            </a:r>
          </a:p>
        </p:txBody>
      </p:sp>
      <p:sp>
        <p:nvSpPr>
          <p:cNvPr id="6" name="Slide Number Placeholder 5">
            <a:extLst>
              <a:ext uri="{FF2B5EF4-FFF2-40B4-BE49-F238E27FC236}">
                <a16:creationId xmlns:a16="http://schemas.microsoft.com/office/drawing/2014/main" id="{BC3DCB6D-B688-029C-CAA3-AC96D0BA2787}"/>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2218238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68CFE-133A-FC03-E251-71174E26F2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D7D876-A7F5-36CF-24FE-A820360536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D531F7-2415-44ED-12FC-9FAEBC261EFF}"/>
              </a:ext>
            </a:extLst>
          </p:cNvPr>
          <p:cNvSpPr>
            <a:spLocks noGrp="1"/>
          </p:cNvSpPr>
          <p:nvPr>
            <p:ph type="dt" sz="half" idx="10"/>
          </p:nvPr>
        </p:nvSpPr>
        <p:spPr/>
        <p:txBody>
          <a:bodyPr/>
          <a:lstStyle/>
          <a:p>
            <a:fld id="{6453C733-5049-46DE-85E6-630160749101}" type="datetime1">
              <a:rPr lang="en-GB" smtClean="0"/>
              <a:t>25/06/2022</a:t>
            </a:fld>
            <a:endParaRPr lang="en-GB"/>
          </a:p>
        </p:txBody>
      </p:sp>
      <p:sp>
        <p:nvSpPr>
          <p:cNvPr id="5" name="Footer Placeholder 4">
            <a:extLst>
              <a:ext uri="{FF2B5EF4-FFF2-40B4-BE49-F238E27FC236}">
                <a16:creationId xmlns:a16="http://schemas.microsoft.com/office/drawing/2014/main" id="{0DA5E6BC-C886-80A2-9CC3-7A02582F9A8C}"/>
              </a:ext>
            </a:extLst>
          </p:cNvPr>
          <p:cNvSpPr>
            <a:spLocks noGrp="1"/>
          </p:cNvSpPr>
          <p:nvPr>
            <p:ph type="ftr" sz="quarter" idx="11"/>
          </p:nvPr>
        </p:nvSpPr>
        <p:spPr/>
        <p:txBody>
          <a:bodyPr/>
          <a:lstStyle/>
          <a:p>
            <a:r>
              <a:rPr lang="en-GB"/>
              <a:t>www.reconnectingoxford.com</a:t>
            </a:r>
          </a:p>
        </p:txBody>
      </p:sp>
      <p:sp>
        <p:nvSpPr>
          <p:cNvPr id="6" name="Slide Number Placeholder 5">
            <a:extLst>
              <a:ext uri="{FF2B5EF4-FFF2-40B4-BE49-F238E27FC236}">
                <a16:creationId xmlns:a16="http://schemas.microsoft.com/office/drawing/2014/main" id="{5541F31D-3DB3-C8EF-20E9-6318FA534946}"/>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179555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6337FC-675A-3F76-CF9F-D1119942CE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F125682-1F8B-5642-5348-8F8DCAE6BD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200EEE-31A8-8D2F-62BC-EA515B61159C}"/>
              </a:ext>
            </a:extLst>
          </p:cNvPr>
          <p:cNvSpPr>
            <a:spLocks noGrp="1"/>
          </p:cNvSpPr>
          <p:nvPr>
            <p:ph type="dt" sz="half" idx="10"/>
          </p:nvPr>
        </p:nvSpPr>
        <p:spPr/>
        <p:txBody>
          <a:bodyPr/>
          <a:lstStyle/>
          <a:p>
            <a:fld id="{87ECB2EF-886C-42D7-80E7-4E8DE3AD7A48}" type="datetime1">
              <a:rPr lang="en-GB" smtClean="0"/>
              <a:t>25/06/2022</a:t>
            </a:fld>
            <a:endParaRPr lang="en-GB"/>
          </a:p>
        </p:txBody>
      </p:sp>
      <p:sp>
        <p:nvSpPr>
          <p:cNvPr id="5" name="Footer Placeholder 4">
            <a:extLst>
              <a:ext uri="{FF2B5EF4-FFF2-40B4-BE49-F238E27FC236}">
                <a16:creationId xmlns:a16="http://schemas.microsoft.com/office/drawing/2014/main" id="{8B491080-79BF-F73E-D53F-38FDC21538E4}"/>
              </a:ext>
            </a:extLst>
          </p:cNvPr>
          <p:cNvSpPr>
            <a:spLocks noGrp="1"/>
          </p:cNvSpPr>
          <p:nvPr>
            <p:ph type="ftr" sz="quarter" idx="11"/>
          </p:nvPr>
        </p:nvSpPr>
        <p:spPr/>
        <p:txBody>
          <a:bodyPr/>
          <a:lstStyle/>
          <a:p>
            <a:r>
              <a:rPr lang="en-GB"/>
              <a:t>www.reconnectingoxford.com</a:t>
            </a:r>
          </a:p>
        </p:txBody>
      </p:sp>
      <p:sp>
        <p:nvSpPr>
          <p:cNvPr id="6" name="Slide Number Placeholder 5">
            <a:extLst>
              <a:ext uri="{FF2B5EF4-FFF2-40B4-BE49-F238E27FC236}">
                <a16:creationId xmlns:a16="http://schemas.microsoft.com/office/drawing/2014/main" id="{CC901A67-C067-789E-066F-551E33710B01}"/>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3784876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CA684-DD4E-5A87-EF91-3C7E5CF3AE8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566271-A39D-558A-D944-4EBA98AFB2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66336D-9142-F63D-D6B2-6C3E14A58F08}"/>
              </a:ext>
            </a:extLst>
          </p:cNvPr>
          <p:cNvSpPr>
            <a:spLocks noGrp="1"/>
          </p:cNvSpPr>
          <p:nvPr>
            <p:ph type="dt" sz="half" idx="10"/>
          </p:nvPr>
        </p:nvSpPr>
        <p:spPr/>
        <p:txBody>
          <a:bodyPr/>
          <a:lstStyle/>
          <a:p>
            <a:fld id="{031E4A7B-A3A9-4066-819F-70303766A943}" type="datetime1">
              <a:rPr lang="en-GB" smtClean="0"/>
              <a:t>25/06/2022</a:t>
            </a:fld>
            <a:endParaRPr lang="en-GB"/>
          </a:p>
        </p:txBody>
      </p:sp>
      <p:sp>
        <p:nvSpPr>
          <p:cNvPr id="5" name="Footer Placeholder 4">
            <a:extLst>
              <a:ext uri="{FF2B5EF4-FFF2-40B4-BE49-F238E27FC236}">
                <a16:creationId xmlns:a16="http://schemas.microsoft.com/office/drawing/2014/main" id="{D69712CB-8E93-463A-DF30-9C456B039F70}"/>
              </a:ext>
            </a:extLst>
          </p:cNvPr>
          <p:cNvSpPr>
            <a:spLocks noGrp="1"/>
          </p:cNvSpPr>
          <p:nvPr>
            <p:ph type="ftr" sz="quarter" idx="11"/>
          </p:nvPr>
        </p:nvSpPr>
        <p:spPr/>
        <p:txBody>
          <a:bodyPr/>
          <a:lstStyle/>
          <a:p>
            <a:r>
              <a:rPr lang="en-GB"/>
              <a:t>www.reconnectingoxford.com</a:t>
            </a:r>
          </a:p>
        </p:txBody>
      </p:sp>
      <p:sp>
        <p:nvSpPr>
          <p:cNvPr id="6" name="Slide Number Placeholder 5">
            <a:extLst>
              <a:ext uri="{FF2B5EF4-FFF2-40B4-BE49-F238E27FC236}">
                <a16:creationId xmlns:a16="http://schemas.microsoft.com/office/drawing/2014/main" id="{23E44563-8DF4-46D3-3686-4E76DB40069F}"/>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3208816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BB38D-722F-13C9-B98E-EA31C041C1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A08CBA7-9BF3-20F0-2170-6125A66479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3896E8-3A70-9E33-342D-86668D231F37}"/>
              </a:ext>
            </a:extLst>
          </p:cNvPr>
          <p:cNvSpPr>
            <a:spLocks noGrp="1"/>
          </p:cNvSpPr>
          <p:nvPr>
            <p:ph type="dt" sz="half" idx="10"/>
          </p:nvPr>
        </p:nvSpPr>
        <p:spPr/>
        <p:txBody>
          <a:bodyPr/>
          <a:lstStyle/>
          <a:p>
            <a:fld id="{CE872BCC-986D-4CA2-8139-3ACD347BB734}" type="datetime1">
              <a:rPr lang="en-GB" smtClean="0"/>
              <a:t>25/06/2022</a:t>
            </a:fld>
            <a:endParaRPr lang="en-GB"/>
          </a:p>
        </p:txBody>
      </p:sp>
      <p:sp>
        <p:nvSpPr>
          <p:cNvPr id="5" name="Footer Placeholder 4">
            <a:extLst>
              <a:ext uri="{FF2B5EF4-FFF2-40B4-BE49-F238E27FC236}">
                <a16:creationId xmlns:a16="http://schemas.microsoft.com/office/drawing/2014/main" id="{0B8E682A-9C59-B5F7-D971-36BD40436B33}"/>
              </a:ext>
            </a:extLst>
          </p:cNvPr>
          <p:cNvSpPr>
            <a:spLocks noGrp="1"/>
          </p:cNvSpPr>
          <p:nvPr>
            <p:ph type="ftr" sz="quarter" idx="11"/>
          </p:nvPr>
        </p:nvSpPr>
        <p:spPr/>
        <p:txBody>
          <a:bodyPr/>
          <a:lstStyle/>
          <a:p>
            <a:r>
              <a:rPr lang="en-GB"/>
              <a:t>www.reconnectingoxford.com</a:t>
            </a:r>
          </a:p>
        </p:txBody>
      </p:sp>
      <p:sp>
        <p:nvSpPr>
          <p:cNvPr id="6" name="Slide Number Placeholder 5">
            <a:extLst>
              <a:ext uri="{FF2B5EF4-FFF2-40B4-BE49-F238E27FC236}">
                <a16:creationId xmlns:a16="http://schemas.microsoft.com/office/drawing/2014/main" id="{2FBEF9FA-851C-C13C-9AA6-1E0B27085A50}"/>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2968666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6AB31-E1A6-18B3-08AF-AB750DCD80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E0B98E-CF1E-5306-9AC7-7AAE7F83CA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0FE1B7B-5A7D-279A-9B0F-72D3C732F17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9CA392D-3F25-C7D8-39A0-70CD7F6A6CB2}"/>
              </a:ext>
            </a:extLst>
          </p:cNvPr>
          <p:cNvSpPr>
            <a:spLocks noGrp="1"/>
          </p:cNvSpPr>
          <p:nvPr>
            <p:ph type="dt" sz="half" idx="10"/>
          </p:nvPr>
        </p:nvSpPr>
        <p:spPr/>
        <p:txBody>
          <a:bodyPr/>
          <a:lstStyle/>
          <a:p>
            <a:fld id="{3428C708-56A8-49FE-BBB7-29811446764D}" type="datetime1">
              <a:rPr lang="en-GB" smtClean="0"/>
              <a:t>25/06/2022</a:t>
            </a:fld>
            <a:endParaRPr lang="en-GB"/>
          </a:p>
        </p:txBody>
      </p:sp>
      <p:sp>
        <p:nvSpPr>
          <p:cNvPr id="6" name="Footer Placeholder 5">
            <a:extLst>
              <a:ext uri="{FF2B5EF4-FFF2-40B4-BE49-F238E27FC236}">
                <a16:creationId xmlns:a16="http://schemas.microsoft.com/office/drawing/2014/main" id="{5DFB159D-2357-F0E6-C1AF-D6F6A432D632}"/>
              </a:ext>
            </a:extLst>
          </p:cNvPr>
          <p:cNvSpPr>
            <a:spLocks noGrp="1"/>
          </p:cNvSpPr>
          <p:nvPr>
            <p:ph type="ftr" sz="quarter" idx="11"/>
          </p:nvPr>
        </p:nvSpPr>
        <p:spPr/>
        <p:txBody>
          <a:bodyPr/>
          <a:lstStyle/>
          <a:p>
            <a:r>
              <a:rPr lang="en-GB"/>
              <a:t>www.reconnectingoxford.com</a:t>
            </a:r>
          </a:p>
        </p:txBody>
      </p:sp>
      <p:sp>
        <p:nvSpPr>
          <p:cNvPr id="7" name="Slide Number Placeholder 6">
            <a:extLst>
              <a:ext uri="{FF2B5EF4-FFF2-40B4-BE49-F238E27FC236}">
                <a16:creationId xmlns:a16="http://schemas.microsoft.com/office/drawing/2014/main" id="{3828F08D-F473-094C-C963-63199EE532A0}"/>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3013055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0D8E8-FB58-617C-509C-0506B5603C8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BD9DACD-F10E-0126-CC18-1B1ECFF5E5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1558A4-AE94-10D0-EB9F-9486EF1C54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A86A1C3-32A3-F3F5-686A-5FC164D32D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35C4DC-111C-2201-1E33-4D936E9B6B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684F40E-7EB1-BF56-7342-05A213C506DC}"/>
              </a:ext>
            </a:extLst>
          </p:cNvPr>
          <p:cNvSpPr>
            <a:spLocks noGrp="1"/>
          </p:cNvSpPr>
          <p:nvPr>
            <p:ph type="dt" sz="half" idx="10"/>
          </p:nvPr>
        </p:nvSpPr>
        <p:spPr/>
        <p:txBody>
          <a:bodyPr/>
          <a:lstStyle/>
          <a:p>
            <a:fld id="{926633E6-5158-415B-A843-F66AB880EBD3}" type="datetime1">
              <a:rPr lang="en-GB" smtClean="0"/>
              <a:t>25/06/2022</a:t>
            </a:fld>
            <a:endParaRPr lang="en-GB"/>
          </a:p>
        </p:txBody>
      </p:sp>
      <p:sp>
        <p:nvSpPr>
          <p:cNvPr id="8" name="Footer Placeholder 7">
            <a:extLst>
              <a:ext uri="{FF2B5EF4-FFF2-40B4-BE49-F238E27FC236}">
                <a16:creationId xmlns:a16="http://schemas.microsoft.com/office/drawing/2014/main" id="{181AB30A-588F-685A-9B27-85A050DD1725}"/>
              </a:ext>
            </a:extLst>
          </p:cNvPr>
          <p:cNvSpPr>
            <a:spLocks noGrp="1"/>
          </p:cNvSpPr>
          <p:nvPr>
            <p:ph type="ftr" sz="quarter" idx="11"/>
          </p:nvPr>
        </p:nvSpPr>
        <p:spPr/>
        <p:txBody>
          <a:bodyPr/>
          <a:lstStyle/>
          <a:p>
            <a:r>
              <a:rPr lang="en-GB"/>
              <a:t>www.reconnectingoxford.com</a:t>
            </a:r>
          </a:p>
        </p:txBody>
      </p:sp>
      <p:sp>
        <p:nvSpPr>
          <p:cNvPr id="9" name="Slide Number Placeholder 8">
            <a:extLst>
              <a:ext uri="{FF2B5EF4-FFF2-40B4-BE49-F238E27FC236}">
                <a16:creationId xmlns:a16="http://schemas.microsoft.com/office/drawing/2014/main" id="{967DF1FF-9D78-8EAA-CF2F-FED5C6E43F1E}"/>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1806168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7415B-0A26-349A-C454-0B965F46943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15AAE3B-C411-0B7F-9ABE-9A5524D11B2F}"/>
              </a:ext>
            </a:extLst>
          </p:cNvPr>
          <p:cNvSpPr>
            <a:spLocks noGrp="1"/>
          </p:cNvSpPr>
          <p:nvPr>
            <p:ph type="dt" sz="half" idx="10"/>
          </p:nvPr>
        </p:nvSpPr>
        <p:spPr/>
        <p:txBody>
          <a:bodyPr/>
          <a:lstStyle/>
          <a:p>
            <a:fld id="{0E16404A-061C-4569-A3B4-567CA94AA741}" type="datetime1">
              <a:rPr lang="en-GB" smtClean="0"/>
              <a:t>25/06/2022</a:t>
            </a:fld>
            <a:endParaRPr lang="en-GB"/>
          </a:p>
        </p:txBody>
      </p:sp>
      <p:sp>
        <p:nvSpPr>
          <p:cNvPr id="4" name="Footer Placeholder 3">
            <a:extLst>
              <a:ext uri="{FF2B5EF4-FFF2-40B4-BE49-F238E27FC236}">
                <a16:creationId xmlns:a16="http://schemas.microsoft.com/office/drawing/2014/main" id="{D5D2FA42-FB4D-48BD-B37A-B4296734971D}"/>
              </a:ext>
            </a:extLst>
          </p:cNvPr>
          <p:cNvSpPr>
            <a:spLocks noGrp="1"/>
          </p:cNvSpPr>
          <p:nvPr>
            <p:ph type="ftr" sz="quarter" idx="11"/>
          </p:nvPr>
        </p:nvSpPr>
        <p:spPr/>
        <p:txBody>
          <a:bodyPr/>
          <a:lstStyle/>
          <a:p>
            <a:r>
              <a:rPr lang="en-GB"/>
              <a:t>www.reconnectingoxford.com</a:t>
            </a:r>
          </a:p>
        </p:txBody>
      </p:sp>
      <p:sp>
        <p:nvSpPr>
          <p:cNvPr id="5" name="Slide Number Placeholder 4">
            <a:extLst>
              <a:ext uri="{FF2B5EF4-FFF2-40B4-BE49-F238E27FC236}">
                <a16:creationId xmlns:a16="http://schemas.microsoft.com/office/drawing/2014/main" id="{68BE5776-22D4-B32B-B049-5CA6E4A0CEC9}"/>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439657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BA2E24-E3E4-DBAC-5E49-4849DC140517}"/>
              </a:ext>
            </a:extLst>
          </p:cNvPr>
          <p:cNvSpPr>
            <a:spLocks noGrp="1"/>
          </p:cNvSpPr>
          <p:nvPr>
            <p:ph type="dt" sz="half" idx="10"/>
          </p:nvPr>
        </p:nvSpPr>
        <p:spPr/>
        <p:txBody>
          <a:bodyPr/>
          <a:lstStyle/>
          <a:p>
            <a:fld id="{B10E8DF8-818F-4AC7-8B7B-30DBC220650B}" type="datetime1">
              <a:rPr lang="en-GB" smtClean="0"/>
              <a:t>25/06/2022</a:t>
            </a:fld>
            <a:endParaRPr lang="en-GB"/>
          </a:p>
        </p:txBody>
      </p:sp>
      <p:sp>
        <p:nvSpPr>
          <p:cNvPr id="3" name="Footer Placeholder 2">
            <a:extLst>
              <a:ext uri="{FF2B5EF4-FFF2-40B4-BE49-F238E27FC236}">
                <a16:creationId xmlns:a16="http://schemas.microsoft.com/office/drawing/2014/main" id="{8A669C3B-A288-F8BE-5071-772FC1BBDF23}"/>
              </a:ext>
            </a:extLst>
          </p:cNvPr>
          <p:cNvSpPr>
            <a:spLocks noGrp="1"/>
          </p:cNvSpPr>
          <p:nvPr>
            <p:ph type="ftr" sz="quarter" idx="11"/>
          </p:nvPr>
        </p:nvSpPr>
        <p:spPr/>
        <p:txBody>
          <a:bodyPr/>
          <a:lstStyle/>
          <a:p>
            <a:r>
              <a:rPr lang="en-GB"/>
              <a:t>www.reconnectingoxford.com</a:t>
            </a:r>
          </a:p>
        </p:txBody>
      </p:sp>
      <p:sp>
        <p:nvSpPr>
          <p:cNvPr id="4" name="Slide Number Placeholder 3">
            <a:extLst>
              <a:ext uri="{FF2B5EF4-FFF2-40B4-BE49-F238E27FC236}">
                <a16:creationId xmlns:a16="http://schemas.microsoft.com/office/drawing/2014/main" id="{0937C9A3-C398-81B0-3438-2A1CA6AE1B68}"/>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1247180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E0686-2554-89C6-F03E-C5C597CE2B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55940EC-4EB6-5EE9-5694-64903775BC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38F193F-5F0E-E1C5-8EB3-C7A1EA563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6B0B8A-01A4-CC70-84C3-125193DA875A}"/>
              </a:ext>
            </a:extLst>
          </p:cNvPr>
          <p:cNvSpPr>
            <a:spLocks noGrp="1"/>
          </p:cNvSpPr>
          <p:nvPr>
            <p:ph type="dt" sz="half" idx="10"/>
          </p:nvPr>
        </p:nvSpPr>
        <p:spPr/>
        <p:txBody>
          <a:bodyPr/>
          <a:lstStyle/>
          <a:p>
            <a:fld id="{527FF4E5-9495-4B80-AD97-AF5985421EE0}" type="datetime1">
              <a:rPr lang="en-GB" smtClean="0"/>
              <a:t>25/06/2022</a:t>
            </a:fld>
            <a:endParaRPr lang="en-GB"/>
          </a:p>
        </p:txBody>
      </p:sp>
      <p:sp>
        <p:nvSpPr>
          <p:cNvPr id="6" name="Footer Placeholder 5">
            <a:extLst>
              <a:ext uri="{FF2B5EF4-FFF2-40B4-BE49-F238E27FC236}">
                <a16:creationId xmlns:a16="http://schemas.microsoft.com/office/drawing/2014/main" id="{72B1CA0F-3558-9AD5-CFC5-E090E3ADDB9F}"/>
              </a:ext>
            </a:extLst>
          </p:cNvPr>
          <p:cNvSpPr>
            <a:spLocks noGrp="1"/>
          </p:cNvSpPr>
          <p:nvPr>
            <p:ph type="ftr" sz="quarter" idx="11"/>
          </p:nvPr>
        </p:nvSpPr>
        <p:spPr/>
        <p:txBody>
          <a:bodyPr/>
          <a:lstStyle/>
          <a:p>
            <a:r>
              <a:rPr lang="en-GB"/>
              <a:t>www.reconnectingoxford.com</a:t>
            </a:r>
          </a:p>
        </p:txBody>
      </p:sp>
      <p:sp>
        <p:nvSpPr>
          <p:cNvPr id="7" name="Slide Number Placeholder 6">
            <a:extLst>
              <a:ext uri="{FF2B5EF4-FFF2-40B4-BE49-F238E27FC236}">
                <a16:creationId xmlns:a16="http://schemas.microsoft.com/office/drawing/2014/main" id="{6334EA04-AF63-5E04-6F23-EA5E575145BC}"/>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2967518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483EA-C84A-79EF-F443-FDE7D6ECE9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73854D8-FA75-43C8-88BA-18B72C7FF6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B926EB9-76A4-753F-1662-1B2EC0D9FB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886BEF-E0A6-5ADE-D761-0B7FE08ABCD8}"/>
              </a:ext>
            </a:extLst>
          </p:cNvPr>
          <p:cNvSpPr>
            <a:spLocks noGrp="1"/>
          </p:cNvSpPr>
          <p:nvPr>
            <p:ph type="dt" sz="half" idx="10"/>
          </p:nvPr>
        </p:nvSpPr>
        <p:spPr/>
        <p:txBody>
          <a:bodyPr/>
          <a:lstStyle/>
          <a:p>
            <a:fld id="{9B03B064-9FF3-4526-8E2F-E8DADB448639}" type="datetime1">
              <a:rPr lang="en-GB" smtClean="0"/>
              <a:t>25/06/2022</a:t>
            </a:fld>
            <a:endParaRPr lang="en-GB"/>
          </a:p>
        </p:txBody>
      </p:sp>
      <p:sp>
        <p:nvSpPr>
          <p:cNvPr id="6" name="Footer Placeholder 5">
            <a:extLst>
              <a:ext uri="{FF2B5EF4-FFF2-40B4-BE49-F238E27FC236}">
                <a16:creationId xmlns:a16="http://schemas.microsoft.com/office/drawing/2014/main" id="{9603FF6E-674E-9CD0-729E-6994C6B03319}"/>
              </a:ext>
            </a:extLst>
          </p:cNvPr>
          <p:cNvSpPr>
            <a:spLocks noGrp="1"/>
          </p:cNvSpPr>
          <p:nvPr>
            <p:ph type="ftr" sz="quarter" idx="11"/>
          </p:nvPr>
        </p:nvSpPr>
        <p:spPr/>
        <p:txBody>
          <a:bodyPr/>
          <a:lstStyle/>
          <a:p>
            <a:r>
              <a:rPr lang="en-GB"/>
              <a:t>www.reconnectingoxford.com</a:t>
            </a:r>
          </a:p>
        </p:txBody>
      </p:sp>
      <p:sp>
        <p:nvSpPr>
          <p:cNvPr id="7" name="Slide Number Placeholder 6">
            <a:extLst>
              <a:ext uri="{FF2B5EF4-FFF2-40B4-BE49-F238E27FC236}">
                <a16:creationId xmlns:a16="http://schemas.microsoft.com/office/drawing/2014/main" id="{0566F8A0-FD78-83E8-BD32-80B0779B91E9}"/>
              </a:ext>
            </a:extLst>
          </p:cNvPr>
          <p:cNvSpPr>
            <a:spLocks noGrp="1"/>
          </p:cNvSpPr>
          <p:nvPr>
            <p:ph type="sldNum" sz="quarter" idx="12"/>
          </p:nvPr>
        </p:nvSpPr>
        <p:spPr/>
        <p:txBody>
          <a:bodyPr/>
          <a:lstStyle/>
          <a:p>
            <a:fld id="{5F54CA46-92D5-473A-A5C1-39552964DE5E}" type="slidenum">
              <a:rPr lang="en-GB" smtClean="0"/>
              <a:t>‹#›</a:t>
            </a:fld>
            <a:endParaRPr lang="en-GB"/>
          </a:p>
        </p:txBody>
      </p:sp>
    </p:spTree>
    <p:extLst>
      <p:ext uri="{BB962C8B-B14F-4D97-AF65-F5344CB8AC3E}">
        <p14:creationId xmlns:p14="http://schemas.microsoft.com/office/powerpoint/2010/main" val="3163616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58A077-EF9A-35A0-EAC7-4D7F69F494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8BF971-B935-0479-3EC7-A4712F4124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4A5FEF-37F7-414D-7CDF-78807E50FB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4F715E-3849-4AD5-A051-CF202FA0BFE3}" type="datetime1">
              <a:rPr lang="en-GB" smtClean="0"/>
              <a:t>25/06/2022</a:t>
            </a:fld>
            <a:endParaRPr lang="en-GB"/>
          </a:p>
        </p:txBody>
      </p:sp>
      <p:sp>
        <p:nvSpPr>
          <p:cNvPr id="5" name="Footer Placeholder 4">
            <a:extLst>
              <a:ext uri="{FF2B5EF4-FFF2-40B4-BE49-F238E27FC236}">
                <a16:creationId xmlns:a16="http://schemas.microsoft.com/office/drawing/2014/main" id="{A0B79981-86C0-004D-8CCD-DF4C22FD08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www.reconnectingoxford.com</a:t>
            </a:r>
          </a:p>
        </p:txBody>
      </p:sp>
      <p:sp>
        <p:nvSpPr>
          <p:cNvPr id="6" name="Slide Number Placeholder 5">
            <a:extLst>
              <a:ext uri="{FF2B5EF4-FFF2-40B4-BE49-F238E27FC236}">
                <a16:creationId xmlns:a16="http://schemas.microsoft.com/office/drawing/2014/main" id="{953C471E-6A25-919E-27D6-62CE095797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4CA46-92D5-473A-A5C1-39552964DE5E}" type="slidenum">
              <a:rPr lang="en-GB" smtClean="0"/>
              <a:t>‹#›</a:t>
            </a:fld>
            <a:endParaRPr lang="en-GB"/>
          </a:p>
        </p:txBody>
      </p:sp>
    </p:spTree>
    <p:extLst>
      <p:ext uri="{BB962C8B-B14F-4D97-AF65-F5344CB8AC3E}">
        <p14:creationId xmlns:p14="http://schemas.microsoft.com/office/powerpoint/2010/main" val="2792144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B44E4-4531-F27E-B9C9-CCDD2DE68A7E}"/>
              </a:ext>
            </a:extLst>
          </p:cNvPr>
          <p:cNvSpPr>
            <a:spLocks noGrp="1"/>
          </p:cNvSpPr>
          <p:nvPr>
            <p:ph type="ctrTitle"/>
          </p:nvPr>
        </p:nvSpPr>
        <p:spPr>
          <a:xfrm>
            <a:off x="1620554" y="1868378"/>
            <a:ext cx="9144000" cy="2387600"/>
          </a:xfrm>
        </p:spPr>
        <p:txBody>
          <a:bodyPr/>
          <a:lstStyle/>
          <a:p>
            <a:r>
              <a:rPr lang="en-GB" dirty="0"/>
              <a:t>Street Voice Citizens’ Jury</a:t>
            </a:r>
            <a:br>
              <a:rPr lang="en-GB" dirty="0"/>
            </a:br>
            <a:r>
              <a:rPr lang="en-GB" dirty="0"/>
              <a:t>26 June 2022</a:t>
            </a:r>
          </a:p>
        </p:txBody>
      </p:sp>
      <p:sp>
        <p:nvSpPr>
          <p:cNvPr id="3" name="Subtitle 2">
            <a:extLst>
              <a:ext uri="{FF2B5EF4-FFF2-40B4-BE49-F238E27FC236}">
                <a16:creationId xmlns:a16="http://schemas.microsoft.com/office/drawing/2014/main" id="{7FDA27F5-87A0-3205-C641-DC78058442DB}"/>
              </a:ext>
            </a:extLst>
          </p:cNvPr>
          <p:cNvSpPr>
            <a:spLocks noGrp="1"/>
          </p:cNvSpPr>
          <p:nvPr>
            <p:ph type="subTitle" idx="1"/>
          </p:nvPr>
        </p:nvSpPr>
        <p:spPr>
          <a:xfrm>
            <a:off x="1620554" y="4349441"/>
            <a:ext cx="9144000" cy="1655762"/>
          </a:xfrm>
        </p:spPr>
        <p:txBody>
          <a:bodyPr/>
          <a:lstStyle/>
          <a:p>
            <a:r>
              <a:rPr lang="en-GB" dirty="0"/>
              <a:t>Presentation by Richard Parnham,</a:t>
            </a:r>
          </a:p>
          <a:p>
            <a:r>
              <a:rPr lang="en-GB" dirty="0"/>
              <a:t>Reconnecting Oxford</a:t>
            </a:r>
          </a:p>
        </p:txBody>
      </p:sp>
      <p:pic>
        <p:nvPicPr>
          <p:cNvPr id="5" name="Picture 4">
            <a:extLst>
              <a:ext uri="{FF2B5EF4-FFF2-40B4-BE49-F238E27FC236}">
                <a16:creationId xmlns:a16="http://schemas.microsoft.com/office/drawing/2014/main" id="{BE7506D3-9B7A-0255-CE01-3EB2F145D28B}"/>
              </a:ext>
            </a:extLst>
          </p:cNvPr>
          <p:cNvPicPr>
            <a:picLocks noChangeAspect="1"/>
          </p:cNvPicPr>
          <p:nvPr/>
        </p:nvPicPr>
        <p:blipFill>
          <a:blip r:embed="rId2"/>
          <a:stretch>
            <a:fillRect/>
          </a:stretch>
        </p:blipFill>
        <p:spPr>
          <a:xfrm>
            <a:off x="1819331" y="469809"/>
            <a:ext cx="8945223" cy="1305107"/>
          </a:xfrm>
          <a:prstGeom prst="rect">
            <a:avLst/>
          </a:prstGeom>
        </p:spPr>
      </p:pic>
    </p:spTree>
    <p:extLst>
      <p:ext uri="{BB962C8B-B14F-4D97-AF65-F5344CB8AC3E}">
        <p14:creationId xmlns:p14="http://schemas.microsoft.com/office/powerpoint/2010/main" val="1028667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BB377-D0BD-FAB4-0EE6-0326712670D4}"/>
              </a:ext>
            </a:extLst>
          </p:cNvPr>
          <p:cNvSpPr>
            <a:spLocks noGrp="1"/>
          </p:cNvSpPr>
          <p:nvPr>
            <p:ph type="title"/>
          </p:nvPr>
        </p:nvSpPr>
        <p:spPr>
          <a:xfrm>
            <a:off x="402336" y="365125"/>
            <a:ext cx="11466576" cy="1325563"/>
          </a:xfrm>
        </p:spPr>
        <p:txBody>
          <a:bodyPr/>
          <a:lstStyle/>
          <a:p>
            <a:r>
              <a:rPr lang="en-GB" b="1" dirty="0"/>
              <a:t>LTNs make traffic worse – and bus reliability suffers</a:t>
            </a:r>
          </a:p>
        </p:txBody>
      </p:sp>
      <p:sp>
        <p:nvSpPr>
          <p:cNvPr id="3" name="Content Placeholder 2">
            <a:extLst>
              <a:ext uri="{FF2B5EF4-FFF2-40B4-BE49-F238E27FC236}">
                <a16:creationId xmlns:a16="http://schemas.microsoft.com/office/drawing/2014/main" id="{04BA3004-DADA-DFA1-165B-2C4379BF8C3B}"/>
              </a:ext>
            </a:extLst>
          </p:cNvPr>
          <p:cNvSpPr>
            <a:spLocks noGrp="1"/>
          </p:cNvSpPr>
          <p:nvPr>
            <p:ph idx="1"/>
          </p:nvPr>
        </p:nvSpPr>
        <p:spPr>
          <a:xfrm>
            <a:off x="1026741" y="1622275"/>
            <a:ext cx="4002832" cy="4351338"/>
          </a:xfrm>
        </p:spPr>
        <p:txBody>
          <a:bodyPr/>
          <a:lstStyle/>
          <a:p>
            <a:pPr marL="0" indent="0">
              <a:buNone/>
            </a:pPr>
            <a:r>
              <a:rPr lang="en-GB" i="1" dirty="0"/>
              <a:t>“Once we adjust for the pre-existing difference in difference, the peak increase in PM-peak journey time since LTN implementation is 21.7% - still a significant increase”</a:t>
            </a:r>
          </a:p>
          <a:p>
            <a:pPr marL="0" indent="0">
              <a:buNone/>
            </a:pPr>
            <a:endParaRPr lang="en-GB" i="1" dirty="0"/>
          </a:p>
        </p:txBody>
      </p:sp>
      <p:sp>
        <p:nvSpPr>
          <p:cNvPr id="7" name="TextBox 6">
            <a:extLst>
              <a:ext uri="{FF2B5EF4-FFF2-40B4-BE49-F238E27FC236}">
                <a16:creationId xmlns:a16="http://schemas.microsoft.com/office/drawing/2014/main" id="{D31A32B7-E047-CAF4-86AC-0C0AF6E983E4}"/>
              </a:ext>
            </a:extLst>
          </p:cNvPr>
          <p:cNvSpPr txBox="1"/>
          <p:nvPr/>
        </p:nvSpPr>
        <p:spPr>
          <a:xfrm>
            <a:off x="1181862" y="6108079"/>
            <a:ext cx="8913114" cy="461665"/>
          </a:xfrm>
          <a:prstGeom prst="rect">
            <a:avLst/>
          </a:prstGeom>
          <a:noFill/>
        </p:spPr>
        <p:txBody>
          <a:bodyPr wrap="square">
            <a:spAutoFit/>
          </a:bodyPr>
          <a:lstStyle/>
          <a:p>
            <a:r>
              <a:rPr lang="en-GB" sz="1200" b="1" dirty="0"/>
              <a:t>Sources: </a:t>
            </a:r>
            <a:r>
              <a:rPr lang="en-GB" sz="1200" dirty="0"/>
              <a:t>Oxfordshire County Council: Emergency Active Travel Tranche 1: Cowley LTN </a:t>
            </a:r>
            <a:r>
              <a:rPr lang="en-GB" sz="1200"/>
              <a:t>Evaluation report, p396. </a:t>
            </a:r>
            <a:r>
              <a:rPr lang="en-GB" sz="1200" dirty="0"/>
              <a:t>www.whatdotheyknow.com/request/cowley_ltns_discussions_with_bus#incoming-1805046 </a:t>
            </a:r>
          </a:p>
        </p:txBody>
      </p:sp>
      <p:pic>
        <p:nvPicPr>
          <p:cNvPr id="5" name="Picture 4">
            <a:extLst>
              <a:ext uri="{FF2B5EF4-FFF2-40B4-BE49-F238E27FC236}">
                <a16:creationId xmlns:a16="http://schemas.microsoft.com/office/drawing/2014/main" id="{05B95534-93B5-E73B-55F8-10CF1F27E8DA}"/>
              </a:ext>
            </a:extLst>
          </p:cNvPr>
          <p:cNvPicPr>
            <a:picLocks noChangeAspect="1"/>
          </p:cNvPicPr>
          <p:nvPr/>
        </p:nvPicPr>
        <p:blipFill>
          <a:blip r:embed="rId2"/>
          <a:stretch>
            <a:fillRect/>
          </a:stretch>
        </p:blipFill>
        <p:spPr>
          <a:xfrm>
            <a:off x="5653978" y="1466431"/>
            <a:ext cx="5266810" cy="4221137"/>
          </a:xfrm>
          <a:prstGeom prst="rect">
            <a:avLst/>
          </a:prstGeom>
        </p:spPr>
      </p:pic>
    </p:spTree>
    <p:extLst>
      <p:ext uri="{BB962C8B-B14F-4D97-AF65-F5344CB8AC3E}">
        <p14:creationId xmlns:p14="http://schemas.microsoft.com/office/powerpoint/2010/main" val="2428692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A3E86-CD9F-1EAD-D74E-4F02958CE2EE}"/>
              </a:ext>
            </a:extLst>
          </p:cNvPr>
          <p:cNvSpPr>
            <a:spLocks noGrp="1"/>
          </p:cNvSpPr>
          <p:nvPr>
            <p:ph type="title"/>
          </p:nvPr>
        </p:nvSpPr>
        <p:spPr>
          <a:xfrm>
            <a:off x="589789" y="365125"/>
            <a:ext cx="11297412" cy="1325563"/>
          </a:xfrm>
        </p:spPr>
        <p:txBody>
          <a:bodyPr>
            <a:normAutofit fontScale="90000"/>
          </a:bodyPr>
          <a:lstStyle/>
          <a:p>
            <a:r>
              <a:rPr lang="en-GB" b="1" dirty="0"/>
              <a:t>Average daily walking levels within LTNs barely changed between 2019 and 2021 – and were often lower</a:t>
            </a:r>
          </a:p>
        </p:txBody>
      </p:sp>
      <p:sp>
        <p:nvSpPr>
          <p:cNvPr id="4" name="Footer Placeholder 3">
            <a:extLst>
              <a:ext uri="{FF2B5EF4-FFF2-40B4-BE49-F238E27FC236}">
                <a16:creationId xmlns:a16="http://schemas.microsoft.com/office/drawing/2014/main" id="{969FA739-F240-B5ED-EA4C-502B0CA5B199}"/>
              </a:ext>
            </a:extLst>
          </p:cNvPr>
          <p:cNvSpPr>
            <a:spLocks noGrp="1"/>
          </p:cNvSpPr>
          <p:nvPr>
            <p:ph type="ftr" sz="quarter" idx="11"/>
          </p:nvPr>
        </p:nvSpPr>
        <p:spPr/>
        <p:txBody>
          <a:bodyPr/>
          <a:lstStyle/>
          <a:p>
            <a:r>
              <a:rPr lang="en-GB"/>
              <a:t>www.reconnectingoxford.com</a:t>
            </a:r>
          </a:p>
        </p:txBody>
      </p:sp>
      <p:sp>
        <p:nvSpPr>
          <p:cNvPr id="7" name="TextBox 6">
            <a:extLst>
              <a:ext uri="{FF2B5EF4-FFF2-40B4-BE49-F238E27FC236}">
                <a16:creationId xmlns:a16="http://schemas.microsoft.com/office/drawing/2014/main" id="{778E5BA5-3F14-764A-2567-145B4DD05DA5}"/>
              </a:ext>
            </a:extLst>
          </p:cNvPr>
          <p:cNvSpPr txBox="1"/>
          <p:nvPr/>
        </p:nvSpPr>
        <p:spPr>
          <a:xfrm>
            <a:off x="803564" y="1866122"/>
            <a:ext cx="8497454" cy="646331"/>
          </a:xfrm>
          <a:prstGeom prst="rect">
            <a:avLst/>
          </a:prstGeom>
          <a:noFill/>
        </p:spPr>
        <p:txBody>
          <a:bodyPr wrap="square" rtlCol="0">
            <a:spAutoFit/>
          </a:bodyPr>
          <a:lstStyle/>
          <a:p>
            <a:r>
              <a:rPr lang="en-GB" i="1" dirty="0"/>
              <a:t>“Overall, from March through November, pedestrian volumes within the Cowley LTNs during 2021 were 91.2% of pedestrian volumes in the same period during 2019.”</a:t>
            </a:r>
          </a:p>
        </p:txBody>
      </p:sp>
      <p:sp>
        <p:nvSpPr>
          <p:cNvPr id="8" name="TextBox 7">
            <a:extLst>
              <a:ext uri="{FF2B5EF4-FFF2-40B4-BE49-F238E27FC236}">
                <a16:creationId xmlns:a16="http://schemas.microsoft.com/office/drawing/2014/main" id="{80CC1DB1-117F-13EE-9B67-1A05FCC00B1E}"/>
              </a:ext>
            </a:extLst>
          </p:cNvPr>
          <p:cNvSpPr txBox="1"/>
          <p:nvPr/>
        </p:nvSpPr>
        <p:spPr>
          <a:xfrm>
            <a:off x="1051560" y="5581084"/>
            <a:ext cx="11297412" cy="646331"/>
          </a:xfrm>
          <a:prstGeom prst="rect">
            <a:avLst/>
          </a:prstGeom>
          <a:noFill/>
        </p:spPr>
        <p:txBody>
          <a:bodyPr wrap="square">
            <a:spAutoFit/>
          </a:bodyPr>
          <a:lstStyle/>
          <a:p>
            <a:r>
              <a:rPr lang="en-GB" sz="1200" b="1" dirty="0"/>
              <a:t>LTN roads: </a:t>
            </a:r>
            <a:r>
              <a:rPr lang="en-GB" sz="1200" dirty="0" err="1"/>
              <a:t>Rymers</a:t>
            </a:r>
            <a:r>
              <a:rPr lang="en-GB" sz="1200" dirty="0"/>
              <a:t> Lane, Long Lane, Cowley Road</a:t>
            </a:r>
          </a:p>
          <a:p>
            <a:r>
              <a:rPr lang="en-GB" sz="1200" b="1" dirty="0"/>
              <a:t>Sources: </a:t>
            </a:r>
            <a:r>
              <a:rPr lang="en-GB" sz="1200" dirty="0"/>
              <a:t>Oxfordshire County Council: Emergency Active Travel Tranche 1: Cowley LTN Evaluation report, p384, www.whatdotheyknow.com/request/emergency_active_travel_tranche_2#incoming-2040001</a:t>
            </a:r>
          </a:p>
        </p:txBody>
      </p:sp>
      <p:graphicFrame>
        <p:nvGraphicFramePr>
          <p:cNvPr id="10" name="Chart 9">
            <a:extLst>
              <a:ext uri="{FF2B5EF4-FFF2-40B4-BE49-F238E27FC236}">
                <a16:creationId xmlns:a16="http://schemas.microsoft.com/office/drawing/2014/main" id="{6C1B6BEC-4BDE-4F27-BE0A-0A268F4A3D8C}"/>
              </a:ext>
            </a:extLst>
          </p:cNvPr>
          <p:cNvGraphicFramePr>
            <a:graphicFrameLocks/>
          </p:cNvGraphicFramePr>
          <p:nvPr>
            <p:extLst>
              <p:ext uri="{D42A27DB-BD31-4B8C-83A1-F6EECF244321}">
                <p14:modId xmlns:p14="http://schemas.microsoft.com/office/powerpoint/2010/main" val="2928020083"/>
              </p:ext>
            </p:extLst>
          </p:nvPr>
        </p:nvGraphicFramePr>
        <p:xfrm>
          <a:off x="1394691" y="2512453"/>
          <a:ext cx="7477436" cy="30686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97733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56F15-7127-4123-CC16-D66FAC667846}"/>
              </a:ext>
            </a:extLst>
          </p:cNvPr>
          <p:cNvSpPr>
            <a:spLocks noGrp="1"/>
          </p:cNvSpPr>
          <p:nvPr>
            <p:ph type="title"/>
          </p:nvPr>
        </p:nvSpPr>
        <p:spPr>
          <a:xfrm>
            <a:off x="838200" y="365125"/>
            <a:ext cx="11149584" cy="1325563"/>
          </a:xfrm>
        </p:spPr>
        <p:txBody>
          <a:bodyPr>
            <a:normAutofit fontScale="90000"/>
          </a:bodyPr>
          <a:lstStyle/>
          <a:p>
            <a:r>
              <a:rPr lang="en-GB" b="1" dirty="0"/>
              <a:t>Average daily cycling levels within LTNs barely changed between 2019 and 2021 – and were often lower</a:t>
            </a:r>
            <a:endParaRPr lang="en-GB" dirty="0"/>
          </a:p>
        </p:txBody>
      </p:sp>
      <p:sp>
        <p:nvSpPr>
          <p:cNvPr id="3" name="Content Placeholder 2">
            <a:extLst>
              <a:ext uri="{FF2B5EF4-FFF2-40B4-BE49-F238E27FC236}">
                <a16:creationId xmlns:a16="http://schemas.microsoft.com/office/drawing/2014/main" id="{888708DF-7AAF-41C5-9D9A-0501D65FDE85}"/>
              </a:ext>
            </a:extLst>
          </p:cNvPr>
          <p:cNvSpPr>
            <a:spLocks noGrp="1"/>
          </p:cNvSpPr>
          <p:nvPr>
            <p:ph idx="1"/>
          </p:nvPr>
        </p:nvSpPr>
        <p:spPr>
          <a:xfrm>
            <a:off x="838200" y="1690688"/>
            <a:ext cx="9090891" cy="4486275"/>
          </a:xfrm>
        </p:spPr>
        <p:txBody>
          <a:bodyPr>
            <a:normAutofit/>
          </a:bodyPr>
          <a:lstStyle/>
          <a:p>
            <a:pPr marL="0" indent="0">
              <a:buNone/>
            </a:pPr>
            <a:r>
              <a:rPr lang="en-GB" sz="1800" i="1" dirty="0"/>
              <a:t>“Overall, from March through November, cycling volumes within the Cowley LTNs during 2021 were 86.3% of cycling volumes in the same period during 2019.”</a:t>
            </a:r>
          </a:p>
        </p:txBody>
      </p:sp>
      <p:sp>
        <p:nvSpPr>
          <p:cNvPr id="11" name="TextBox 10">
            <a:extLst>
              <a:ext uri="{FF2B5EF4-FFF2-40B4-BE49-F238E27FC236}">
                <a16:creationId xmlns:a16="http://schemas.microsoft.com/office/drawing/2014/main" id="{A0AFC052-0B04-BE57-C79A-055133DCEE83}"/>
              </a:ext>
            </a:extLst>
          </p:cNvPr>
          <p:cNvSpPr txBox="1"/>
          <p:nvPr/>
        </p:nvSpPr>
        <p:spPr>
          <a:xfrm>
            <a:off x="1553713" y="5555530"/>
            <a:ext cx="8763772" cy="646331"/>
          </a:xfrm>
          <a:prstGeom prst="rect">
            <a:avLst/>
          </a:prstGeom>
          <a:noFill/>
        </p:spPr>
        <p:txBody>
          <a:bodyPr wrap="square">
            <a:spAutoFit/>
          </a:bodyPr>
          <a:lstStyle/>
          <a:p>
            <a:r>
              <a:rPr lang="en-GB" sz="1200" b="1" dirty="0"/>
              <a:t>LTN roads: </a:t>
            </a:r>
            <a:r>
              <a:rPr lang="en-GB" sz="1200" dirty="0" err="1"/>
              <a:t>Rymers</a:t>
            </a:r>
            <a:r>
              <a:rPr lang="en-GB" sz="1200" dirty="0"/>
              <a:t> Lane, Long Lane, Cowley Road</a:t>
            </a:r>
          </a:p>
          <a:p>
            <a:r>
              <a:rPr lang="en-GB" sz="1200" b="1" dirty="0"/>
              <a:t>Sources: </a:t>
            </a:r>
            <a:r>
              <a:rPr lang="en-GB" sz="1200" dirty="0"/>
              <a:t>Oxfordshire County Council: Emergency Active Travel Tranche 1: Cowley LTN Evaluation report, p385,</a:t>
            </a:r>
          </a:p>
          <a:p>
            <a:r>
              <a:rPr lang="en-GB" sz="1200" dirty="0"/>
              <a:t>www.whatdotheyknow.com/request/emergency_active_travel_tranche_2#incoming-2040001 </a:t>
            </a:r>
          </a:p>
        </p:txBody>
      </p:sp>
      <p:graphicFrame>
        <p:nvGraphicFramePr>
          <p:cNvPr id="8" name="Chart 7">
            <a:extLst>
              <a:ext uri="{FF2B5EF4-FFF2-40B4-BE49-F238E27FC236}">
                <a16:creationId xmlns:a16="http://schemas.microsoft.com/office/drawing/2014/main" id="{CA7DF018-5954-4D48-8B5E-36B9647AC632}"/>
              </a:ext>
            </a:extLst>
          </p:cNvPr>
          <p:cNvGraphicFramePr>
            <a:graphicFrameLocks/>
          </p:cNvGraphicFramePr>
          <p:nvPr>
            <p:extLst>
              <p:ext uri="{D42A27DB-BD31-4B8C-83A1-F6EECF244321}">
                <p14:modId xmlns:p14="http://schemas.microsoft.com/office/powerpoint/2010/main" val="610600791"/>
              </p:ext>
            </p:extLst>
          </p:nvPr>
        </p:nvGraphicFramePr>
        <p:xfrm>
          <a:off x="2646414" y="2345524"/>
          <a:ext cx="6857804" cy="299309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81631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59DEF-CDA4-9AD9-8927-2E9443EB9E4C}"/>
              </a:ext>
            </a:extLst>
          </p:cNvPr>
          <p:cNvSpPr>
            <a:spLocks noGrp="1"/>
          </p:cNvSpPr>
          <p:nvPr>
            <p:ph type="ctrTitle"/>
          </p:nvPr>
        </p:nvSpPr>
        <p:spPr>
          <a:xfrm>
            <a:off x="1524000" y="1122362"/>
            <a:ext cx="9144000" cy="4391747"/>
          </a:xfrm>
        </p:spPr>
        <p:txBody>
          <a:bodyPr>
            <a:noAutofit/>
          </a:bodyPr>
          <a:lstStyle/>
          <a:p>
            <a:r>
              <a:rPr lang="en-GB" sz="3200" i="1" dirty="0"/>
              <a:t>“</a:t>
            </a:r>
            <a:r>
              <a:rPr lang="en-GB" sz="3200" b="1" i="1" dirty="0"/>
              <a:t>In my position, faced with your question, trying to find solutions that work for everyone affected in Oxford, my advice would be: Oxfordshire County Council should scrap the recently-introduced LTNs in Oxford. </a:t>
            </a:r>
            <a:br>
              <a:rPr lang="en-GB" sz="3200" b="1" i="1" dirty="0"/>
            </a:br>
            <a:br>
              <a:rPr lang="en-GB" sz="3200" b="1" i="1" dirty="0"/>
            </a:br>
            <a:r>
              <a:rPr lang="en-GB" sz="3200" b="1" i="1" dirty="0"/>
              <a:t>LTNs are bad for health, bad for the climate, and actively make many people’s lives worse. LTNs also </a:t>
            </a:r>
            <a:br>
              <a:rPr lang="en-GB" sz="3200" b="1" i="1" dirty="0"/>
            </a:br>
            <a:r>
              <a:rPr lang="en-GB" sz="3200" b="1" i="1" dirty="0"/>
              <a:t>DO NOT noticeably improve active travel - which one of their supposed objectives.”</a:t>
            </a:r>
          </a:p>
        </p:txBody>
      </p:sp>
      <p:sp>
        <p:nvSpPr>
          <p:cNvPr id="4" name="Footer Placeholder 3">
            <a:extLst>
              <a:ext uri="{FF2B5EF4-FFF2-40B4-BE49-F238E27FC236}">
                <a16:creationId xmlns:a16="http://schemas.microsoft.com/office/drawing/2014/main" id="{851634AE-36C0-D86D-6913-05F01FA55E9A}"/>
              </a:ext>
            </a:extLst>
          </p:cNvPr>
          <p:cNvSpPr>
            <a:spLocks noGrp="1"/>
          </p:cNvSpPr>
          <p:nvPr>
            <p:ph type="ftr" sz="quarter" idx="11"/>
          </p:nvPr>
        </p:nvSpPr>
        <p:spPr/>
        <p:txBody>
          <a:bodyPr/>
          <a:lstStyle/>
          <a:p>
            <a:r>
              <a:rPr lang="en-GB"/>
              <a:t>www.reconnectingoxford.com</a:t>
            </a:r>
          </a:p>
        </p:txBody>
      </p:sp>
    </p:spTree>
    <p:extLst>
      <p:ext uri="{BB962C8B-B14F-4D97-AF65-F5344CB8AC3E}">
        <p14:creationId xmlns:p14="http://schemas.microsoft.com/office/powerpoint/2010/main" val="1088763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5BAAD-43C3-3611-8437-2F5837A13FDE}"/>
              </a:ext>
            </a:extLst>
          </p:cNvPr>
          <p:cNvSpPr>
            <a:spLocks noGrp="1"/>
          </p:cNvSpPr>
          <p:nvPr>
            <p:ph type="ctrTitle"/>
          </p:nvPr>
        </p:nvSpPr>
        <p:spPr>
          <a:xfrm>
            <a:off x="1524000" y="2612571"/>
            <a:ext cx="9144000" cy="2892116"/>
          </a:xfrm>
        </p:spPr>
        <p:txBody>
          <a:bodyPr>
            <a:normAutofit fontScale="90000"/>
          </a:bodyPr>
          <a:lstStyle/>
          <a:p>
            <a:r>
              <a:rPr lang="en-GB" b="1" dirty="0"/>
              <a:t>Thank you!</a:t>
            </a:r>
            <a:br>
              <a:rPr lang="en-GB" b="1" dirty="0"/>
            </a:br>
            <a:br>
              <a:rPr lang="en-GB" b="1" dirty="0"/>
            </a:br>
            <a:r>
              <a:rPr lang="en-GB" b="1" dirty="0"/>
              <a:t>We live at</a:t>
            </a:r>
            <a:br>
              <a:rPr lang="en-GB" b="1" dirty="0"/>
            </a:br>
            <a:r>
              <a:rPr lang="en-GB" b="1" dirty="0"/>
              <a:t>www.reconnectingoxford.com</a:t>
            </a:r>
            <a:br>
              <a:rPr lang="en-GB" b="1" dirty="0"/>
            </a:br>
            <a:r>
              <a:rPr lang="en-GB" b="1" dirty="0"/>
              <a:t>Twitter: @ReconnectingOx</a:t>
            </a:r>
          </a:p>
        </p:txBody>
      </p:sp>
      <p:sp>
        <p:nvSpPr>
          <p:cNvPr id="4" name="Footer Placeholder 3">
            <a:extLst>
              <a:ext uri="{FF2B5EF4-FFF2-40B4-BE49-F238E27FC236}">
                <a16:creationId xmlns:a16="http://schemas.microsoft.com/office/drawing/2014/main" id="{0CD0EA57-3503-57FB-9890-B5C6BBF0CF5F}"/>
              </a:ext>
            </a:extLst>
          </p:cNvPr>
          <p:cNvSpPr>
            <a:spLocks noGrp="1"/>
          </p:cNvSpPr>
          <p:nvPr>
            <p:ph type="ftr" sz="quarter" idx="11"/>
          </p:nvPr>
        </p:nvSpPr>
        <p:spPr/>
        <p:txBody>
          <a:bodyPr/>
          <a:lstStyle/>
          <a:p>
            <a:r>
              <a:rPr lang="en-GB"/>
              <a:t>www.reconnectingoxford.com</a:t>
            </a:r>
          </a:p>
        </p:txBody>
      </p:sp>
      <p:pic>
        <p:nvPicPr>
          <p:cNvPr id="5" name="Picture 4">
            <a:extLst>
              <a:ext uri="{FF2B5EF4-FFF2-40B4-BE49-F238E27FC236}">
                <a16:creationId xmlns:a16="http://schemas.microsoft.com/office/drawing/2014/main" id="{E98EF543-0DE7-6F29-C501-0542F29DF8BE}"/>
              </a:ext>
            </a:extLst>
          </p:cNvPr>
          <p:cNvPicPr>
            <a:picLocks noChangeAspect="1"/>
          </p:cNvPicPr>
          <p:nvPr/>
        </p:nvPicPr>
        <p:blipFill>
          <a:blip r:embed="rId2"/>
          <a:stretch>
            <a:fillRect/>
          </a:stretch>
        </p:blipFill>
        <p:spPr>
          <a:xfrm>
            <a:off x="1819331" y="469809"/>
            <a:ext cx="8945223" cy="1305107"/>
          </a:xfrm>
          <a:prstGeom prst="rect">
            <a:avLst/>
          </a:prstGeom>
        </p:spPr>
      </p:pic>
    </p:spTree>
    <p:extLst>
      <p:ext uri="{BB962C8B-B14F-4D97-AF65-F5344CB8AC3E}">
        <p14:creationId xmlns:p14="http://schemas.microsoft.com/office/powerpoint/2010/main" val="1481758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79BDF-72B7-5CFE-C3F1-AFAB61C7BD94}"/>
              </a:ext>
            </a:extLst>
          </p:cNvPr>
          <p:cNvSpPr>
            <a:spLocks noGrp="1"/>
          </p:cNvSpPr>
          <p:nvPr>
            <p:ph type="title"/>
          </p:nvPr>
        </p:nvSpPr>
        <p:spPr>
          <a:xfrm>
            <a:off x="844550" y="1616365"/>
            <a:ext cx="7308850" cy="874908"/>
          </a:xfrm>
        </p:spPr>
        <p:txBody>
          <a:bodyPr>
            <a:normAutofit fontScale="90000"/>
          </a:bodyPr>
          <a:lstStyle/>
          <a:p>
            <a:br>
              <a:rPr lang="en-GB" sz="4000" b="1" dirty="0"/>
            </a:br>
            <a:br>
              <a:rPr lang="en-GB" sz="4000" b="1" dirty="0"/>
            </a:br>
            <a:br>
              <a:rPr lang="en-GB" sz="4000" b="1" dirty="0"/>
            </a:br>
            <a:br>
              <a:rPr lang="en-GB" sz="4000" b="1" dirty="0"/>
            </a:br>
            <a:br>
              <a:rPr lang="en-GB" sz="4000" b="1" dirty="0"/>
            </a:br>
            <a:br>
              <a:rPr lang="en-GB" sz="1600" dirty="0"/>
            </a:br>
            <a:r>
              <a:rPr lang="en-GB" sz="4400" b="1" dirty="0"/>
              <a:t>About me…</a:t>
            </a:r>
            <a:br>
              <a:rPr lang="en-GB" sz="1600" dirty="0"/>
            </a:br>
            <a:endParaRPr lang="en-GB" sz="1600" dirty="0"/>
          </a:p>
        </p:txBody>
      </p:sp>
      <p:sp>
        <p:nvSpPr>
          <p:cNvPr id="3" name="Text Placeholder 2">
            <a:extLst>
              <a:ext uri="{FF2B5EF4-FFF2-40B4-BE49-F238E27FC236}">
                <a16:creationId xmlns:a16="http://schemas.microsoft.com/office/drawing/2014/main" id="{9662A8D3-A071-8FFB-24CE-D424C2500EAA}"/>
              </a:ext>
            </a:extLst>
          </p:cNvPr>
          <p:cNvSpPr>
            <a:spLocks noGrp="1"/>
          </p:cNvSpPr>
          <p:nvPr>
            <p:ph type="body" idx="1"/>
          </p:nvPr>
        </p:nvSpPr>
        <p:spPr>
          <a:xfrm>
            <a:off x="844550" y="2678906"/>
            <a:ext cx="6871866" cy="2910733"/>
          </a:xfrm>
        </p:spPr>
        <p:txBody>
          <a:bodyPr>
            <a:normAutofit/>
          </a:bodyPr>
          <a:lstStyle/>
          <a:p>
            <a:pPr marL="342900" indent="-342900">
              <a:buFont typeface="Wingdings" panose="05000000000000000000" pitchFamily="2" charset="2"/>
              <a:buChar char="Ø"/>
            </a:pPr>
            <a:r>
              <a:rPr lang="en-GB" sz="2400" dirty="0">
                <a:solidFill>
                  <a:schemeClr val="tx1"/>
                </a:solidFill>
              </a:rPr>
              <a:t>Moved to Oxford three years ago – have an outsider’s perspective of what’s “normal”.  </a:t>
            </a:r>
            <a:endParaRPr lang="en-GB" dirty="0">
              <a:solidFill>
                <a:schemeClr val="tx1"/>
              </a:solidFill>
            </a:endParaRPr>
          </a:p>
          <a:p>
            <a:pPr marL="342900" indent="-342900">
              <a:buFont typeface="Wingdings" panose="05000000000000000000" pitchFamily="2" charset="2"/>
              <a:buChar char="Ø"/>
            </a:pPr>
            <a:r>
              <a:rPr lang="en-GB" dirty="0">
                <a:solidFill>
                  <a:schemeClr val="tx1"/>
                </a:solidFill>
              </a:rPr>
              <a:t>Legal trade j</a:t>
            </a:r>
            <a:r>
              <a:rPr lang="en-GB" sz="2400" dirty="0">
                <a:solidFill>
                  <a:schemeClr val="tx1"/>
                </a:solidFill>
              </a:rPr>
              <a:t>ournalist by background, now a researcher specialising in evidence-based policy. </a:t>
            </a:r>
          </a:p>
          <a:p>
            <a:pPr marL="342900" indent="-342900">
              <a:buFont typeface="Wingdings" panose="05000000000000000000" pitchFamily="2" charset="2"/>
              <a:buChar char="Ø"/>
            </a:pPr>
            <a:r>
              <a:rPr lang="en-GB" dirty="0">
                <a:solidFill>
                  <a:schemeClr val="tx1"/>
                </a:solidFill>
              </a:rPr>
              <a:t>Not a “petrol head”.</a:t>
            </a:r>
            <a:endParaRPr lang="en-GB" sz="2400" dirty="0">
              <a:solidFill>
                <a:schemeClr val="tx1"/>
              </a:solidFill>
            </a:endParaRPr>
          </a:p>
          <a:p>
            <a:pPr marL="342900" indent="-342900">
              <a:buFont typeface="Wingdings" panose="05000000000000000000" pitchFamily="2" charset="2"/>
              <a:buChar char="Ø"/>
            </a:pPr>
            <a:r>
              <a:rPr lang="en-GB" sz="2400" dirty="0">
                <a:solidFill>
                  <a:schemeClr val="tx1"/>
                </a:solidFill>
              </a:rPr>
              <a:t>Keen (dog) walker - active travel fan.</a:t>
            </a:r>
            <a:endParaRPr lang="en-GB" dirty="0">
              <a:solidFill>
                <a:schemeClr val="tx1"/>
              </a:solidFill>
            </a:endParaRPr>
          </a:p>
        </p:txBody>
      </p:sp>
      <p:pic>
        <p:nvPicPr>
          <p:cNvPr id="6" name="Picture 5">
            <a:extLst>
              <a:ext uri="{FF2B5EF4-FFF2-40B4-BE49-F238E27FC236}">
                <a16:creationId xmlns:a16="http://schemas.microsoft.com/office/drawing/2014/main" id="{C0FA8787-6C3F-E0E6-CCA9-60B989290BC9}"/>
              </a:ext>
            </a:extLst>
          </p:cNvPr>
          <p:cNvPicPr>
            <a:picLocks noChangeAspect="1"/>
          </p:cNvPicPr>
          <p:nvPr/>
        </p:nvPicPr>
        <p:blipFill>
          <a:blip r:embed="rId2"/>
          <a:stretch>
            <a:fillRect/>
          </a:stretch>
        </p:blipFill>
        <p:spPr>
          <a:xfrm>
            <a:off x="8387306" y="989936"/>
            <a:ext cx="2485741" cy="5366414"/>
          </a:xfrm>
          <a:prstGeom prst="rect">
            <a:avLst/>
          </a:prstGeom>
        </p:spPr>
      </p:pic>
      <p:sp>
        <p:nvSpPr>
          <p:cNvPr id="7" name="Footer Placeholder 3">
            <a:extLst>
              <a:ext uri="{FF2B5EF4-FFF2-40B4-BE49-F238E27FC236}">
                <a16:creationId xmlns:a16="http://schemas.microsoft.com/office/drawing/2014/main" id="{AB90AFF3-09A6-F2FD-DFF9-1F53B4A9883C}"/>
              </a:ext>
            </a:extLst>
          </p:cNvPr>
          <p:cNvSpPr>
            <a:spLocks noGrp="1"/>
          </p:cNvSpPr>
          <p:nvPr>
            <p:ph type="ftr" sz="quarter" idx="11"/>
          </p:nvPr>
        </p:nvSpPr>
        <p:spPr>
          <a:xfrm>
            <a:off x="4038600" y="6356350"/>
            <a:ext cx="4114800" cy="365125"/>
          </a:xfrm>
        </p:spPr>
        <p:txBody>
          <a:bodyPr/>
          <a:lstStyle/>
          <a:p>
            <a:r>
              <a:rPr lang="en-GB"/>
              <a:t>www.reconnectingoxford.com</a:t>
            </a:r>
          </a:p>
        </p:txBody>
      </p:sp>
    </p:spTree>
    <p:extLst>
      <p:ext uri="{BB962C8B-B14F-4D97-AF65-F5344CB8AC3E}">
        <p14:creationId xmlns:p14="http://schemas.microsoft.com/office/powerpoint/2010/main" val="4161637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0E4DF-B18F-6D91-EE02-1291FF931775}"/>
              </a:ext>
            </a:extLst>
          </p:cNvPr>
          <p:cNvSpPr>
            <a:spLocks noGrp="1"/>
          </p:cNvSpPr>
          <p:nvPr>
            <p:ph type="title"/>
          </p:nvPr>
        </p:nvSpPr>
        <p:spPr>
          <a:xfrm>
            <a:off x="902208" y="1114933"/>
            <a:ext cx="10515600" cy="1325563"/>
          </a:xfrm>
        </p:spPr>
        <p:txBody>
          <a:bodyPr>
            <a:normAutofit/>
          </a:bodyPr>
          <a:lstStyle/>
          <a:p>
            <a:endParaRPr lang="en-GB" i="1" dirty="0"/>
          </a:p>
        </p:txBody>
      </p:sp>
      <p:sp>
        <p:nvSpPr>
          <p:cNvPr id="3" name="Content Placeholder 2">
            <a:extLst>
              <a:ext uri="{FF2B5EF4-FFF2-40B4-BE49-F238E27FC236}">
                <a16:creationId xmlns:a16="http://schemas.microsoft.com/office/drawing/2014/main" id="{B916C325-FC8B-8053-967C-587F5489C60E}"/>
              </a:ext>
            </a:extLst>
          </p:cNvPr>
          <p:cNvSpPr>
            <a:spLocks noGrp="1"/>
          </p:cNvSpPr>
          <p:nvPr>
            <p:ph idx="1"/>
          </p:nvPr>
        </p:nvSpPr>
        <p:spPr>
          <a:xfrm>
            <a:off x="984504" y="3134613"/>
            <a:ext cx="10515600" cy="3616643"/>
          </a:xfrm>
        </p:spPr>
        <p:txBody>
          <a:bodyPr/>
          <a:lstStyle/>
          <a:p>
            <a:pPr marL="0" indent="0">
              <a:buNone/>
            </a:pPr>
            <a:r>
              <a:rPr lang="en-GB" i="1" dirty="0"/>
              <a:t>.</a:t>
            </a:r>
          </a:p>
        </p:txBody>
      </p:sp>
      <p:sp>
        <p:nvSpPr>
          <p:cNvPr id="7" name="Speech Bubble: Rectangle with Corners Rounded 6">
            <a:extLst>
              <a:ext uri="{FF2B5EF4-FFF2-40B4-BE49-F238E27FC236}">
                <a16:creationId xmlns:a16="http://schemas.microsoft.com/office/drawing/2014/main" id="{E83F6AF8-D211-FF70-2CBA-241A0FAC22A1}"/>
              </a:ext>
            </a:extLst>
          </p:cNvPr>
          <p:cNvSpPr/>
          <p:nvPr/>
        </p:nvSpPr>
        <p:spPr>
          <a:xfrm>
            <a:off x="902208" y="1114933"/>
            <a:ext cx="5068824" cy="231679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i="1" dirty="0"/>
              <a:t>Question:</a:t>
            </a:r>
            <a:br>
              <a:rPr lang="en-GB" sz="2800" i="1" dirty="0"/>
            </a:br>
            <a:r>
              <a:rPr lang="en-GB" sz="2800" i="1" dirty="0"/>
              <a:t>“How can we travel where we need in Oxford in a way that’s good for health and climate”?</a:t>
            </a:r>
            <a:endParaRPr lang="en-GB" sz="2800" dirty="0"/>
          </a:p>
        </p:txBody>
      </p:sp>
      <p:sp>
        <p:nvSpPr>
          <p:cNvPr id="8" name="Speech Bubble: Rectangle with Corners Rounded 7">
            <a:extLst>
              <a:ext uri="{FF2B5EF4-FFF2-40B4-BE49-F238E27FC236}">
                <a16:creationId xmlns:a16="http://schemas.microsoft.com/office/drawing/2014/main" id="{C3707EE5-E30F-324E-89B1-36F6C3DF76AA}"/>
              </a:ext>
            </a:extLst>
          </p:cNvPr>
          <p:cNvSpPr/>
          <p:nvPr/>
        </p:nvSpPr>
        <p:spPr>
          <a:xfrm flipH="1">
            <a:off x="7250824" y="2930568"/>
            <a:ext cx="4432160" cy="2812499"/>
          </a:xfrm>
          <a:prstGeom prst="wedgeRoundRectCallout">
            <a:avLst>
              <a:gd name="adj1" fmla="val -19362"/>
              <a:gd name="adj2" fmla="val 64991"/>
              <a:gd name="adj3" fmla="val 16667"/>
            </a:avLst>
          </a:prstGeom>
          <a:scene3d>
            <a:camera prst="orthographicFront">
              <a:rot lat="0" lon="3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GB" sz="2800" i="1" dirty="0"/>
              <a:t>My response:</a:t>
            </a:r>
          </a:p>
          <a:p>
            <a:pPr marL="0" indent="0">
              <a:buNone/>
            </a:pPr>
            <a:r>
              <a:rPr lang="en-GB" sz="2800" i="1" dirty="0"/>
              <a:t>“Remove the new LTNs in Oxford, because they produce worse health and climate outcomes.”</a:t>
            </a:r>
          </a:p>
        </p:txBody>
      </p:sp>
      <p:sp>
        <p:nvSpPr>
          <p:cNvPr id="9" name="Footer Placeholder 3">
            <a:extLst>
              <a:ext uri="{FF2B5EF4-FFF2-40B4-BE49-F238E27FC236}">
                <a16:creationId xmlns:a16="http://schemas.microsoft.com/office/drawing/2014/main" id="{19812EE1-8D19-3CCE-AD90-7876EA3D5C29}"/>
              </a:ext>
            </a:extLst>
          </p:cNvPr>
          <p:cNvSpPr>
            <a:spLocks noGrp="1"/>
          </p:cNvSpPr>
          <p:nvPr>
            <p:ph type="ftr" sz="quarter" idx="11"/>
          </p:nvPr>
        </p:nvSpPr>
        <p:spPr>
          <a:xfrm>
            <a:off x="4038600" y="6356350"/>
            <a:ext cx="4114800" cy="365125"/>
          </a:xfrm>
        </p:spPr>
        <p:txBody>
          <a:bodyPr/>
          <a:lstStyle/>
          <a:p>
            <a:r>
              <a:rPr lang="en-GB"/>
              <a:t>www.reconnectingoxford.com</a:t>
            </a:r>
          </a:p>
        </p:txBody>
      </p:sp>
    </p:spTree>
    <p:extLst>
      <p:ext uri="{BB962C8B-B14F-4D97-AF65-F5344CB8AC3E}">
        <p14:creationId xmlns:p14="http://schemas.microsoft.com/office/powerpoint/2010/main" val="1053650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7131B-04D2-890B-3F6A-FF6C24E07C3C}"/>
              </a:ext>
            </a:extLst>
          </p:cNvPr>
          <p:cNvSpPr>
            <a:spLocks noGrp="1"/>
          </p:cNvSpPr>
          <p:nvPr>
            <p:ph type="title"/>
          </p:nvPr>
        </p:nvSpPr>
        <p:spPr>
          <a:xfrm>
            <a:off x="838200" y="1012091"/>
            <a:ext cx="10515600" cy="1325563"/>
          </a:xfrm>
        </p:spPr>
        <p:txBody>
          <a:bodyPr/>
          <a:lstStyle/>
          <a:p>
            <a:r>
              <a:rPr lang="en-GB" b="1" dirty="0"/>
              <a:t>Common criticisms of LTNs – mostly justified</a:t>
            </a:r>
          </a:p>
        </p:txBody>
      </p:sp>
      <p:sp>
        <p:nvSpPr>
          <p:cNvPr id="3" name="Content Placeholder 2">
            <a:extLst>
              <a:ext uri="{FF2B5EF4-FFF2-40B4-BE49-F238E27FC236}">
                <a16:creationId xmlns:a16="http://schemas.microsoft.com/office/drawing/2014/main" id="{288DAAD5-2C60-DDB9-4B35-E3C132D991B4}"/>
              </a:ext>
            </a:extLst>
          </p:cNvPr>
          <p:cNvSpPr>
            <a:spLocks noGrp="1"/>
          </p:cNvSpPr>
          <p:nvPr>
            <p:ph idx="1"/>
          </p:nvPr>
        </p:nvSpPr>
        <p:spPr>
          <a:xfrm>
            <a:off x="838200" y="2375310"/>
            <a:ext cx="10515600" cy="3470599"/>
          </a:xfrm>
        </p:spPr>
        <p:txBody>
          <a:bodyPr/>
          <a:lstStyle/>
          <a:p>
            <a:pPr>
              <a:buFont typeface="Wingdings" panose="05000000000000000000" pitchFamily="2" charset="2"/>
              <a:buChar char="Ø"/>
            </a:pPr>
            <a:r>
              <a:rPr lang="en-GB" dirty="0"/>
              <a:t>LTNs displace traffic from already-quiet side streets onto busy main roads, further increasing traffic and pollution on these main roads. </a:t>
            </a:r>
          </a:p>
          <a:p>
            <a:pPr marL="0" indent="0">
              <a:buNone/>
            </a:pPr>
            <a:endParaRPr lang="en-GB" dirty="0"/>
          </a:p>
          <a:p>
            <a:pPr>
              <a:buFont typeface="Wingdings" panose="05000000000000000000" pitchFamily="2" charset="2"/>
              <a:buChar char="Ø"/>
            </a:pPr>
            <a:r>
              <a:rPr lang="en-GB" dirty="0"/>
              <a:t>LTN traffic displacement onto main roads makes bus services slower and less reliable.</a:t>
            </a:r>
          </a:p>
          <a:p>
            <a:pPr marL="0" indent="0">
              <a:buNone/>
            </a:pPr>
            <a:endParaRPr lang="en-GB" dirty="0"/>
          </a:p>
          <a:p>
            <a:pPr>
              <a:buFont typeface="Wingdings" panose="05000000000000000000" pitchFamily="2" charset="2"/>
              <a:buChar char="Ø"/>
            </a:pPr>
            <a:r>
              <a:rPr lang="en-GB" dirty="0"/>
              <a:t>LTNs do not increase active travel - walking and cycling. </a:t>
            </a:r>
          </a:p>
        </p:txBody>
      </p:sp>
      <p:sp>
        <p:nvSpPr>
          <p:cNvPr id="4" name="Footer Placeholder 3">
            <a:extLst>
              <a:ext uri="{FF2B5EF4-FFF2-40B4-BE49-F238E27FC236}">
                <a16:creationId xmlns:a16="http://schemas.microsoft.com/office/drawing/2014/main" id="{51BC36CF-319A-098E-B2A1-21468C1CBEC7}"/>
              </a:ext>
            </a:extLst>
          </p:cNvPr>
          <p:cNvSpPr>
            <a:spLocks noGrp="1"/>
          </p:cNvSpPr>
          <p:nvPr>
            <p:ph type="ftr" sz="quarter" idx="11"/>
          </p:nvPr>
        </p:nvSpPr>
        <p:spPr/>
        <p:txBody>
          <a:bodyPr/>
          <a:lstStyle/>
          <a:p>
            <a:r>
              <a:rPr lang="en-GB"/>
              <a:t>www.reconnectingoxford.com</a:t>
            </a:r>
          </a:p>
        </p:txBody>
      </p:sp>
    </p:spTree>
    <p:extLst>
      <p:ext uri="{BB962C8B-B14F-4D97-AF65-F5344CB8AC3E}">
        <p14:creationId xmlns:p14="http://schemas.microsoft.com/office/powerpoint/2010/main" val="352535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54FE7-8090-07F5-9CE0-9E14058E8A8E}"/>
              </a:ext>
            </a:extLst>
          </p:cNvPr>
          <p:cNvSpPr>
            <a:spLocks noGrp="1"/>
          </p:cNvSpPr>
          <p:nvPr>
            <p:ph type="title"/>
          </p:nvPr>
        </p:nvSpPr>
        <p:spPr>
          <a:xfrm>
            <a:off x="629818" y="1140906"/>
            <a:ext cx="10515600" cy="1325563"/>
          </a:xfrm>
        </p:spPr>
        <p:txBody>
          <a:bodyPr/>
          <a:lstStyle/>
          <a:p>
            <a:r>
              <a:rPr lang="en-GB" b="1" dirty="0"/>
              <a:t>Evidence from Oxford</a:t>
            </a:r>
          </a:p>
        </p:txBody>
      </p:sp>
      <p:sp>
        <p:nvSpPr>
          <p:cNvPr id="3" name="Content Placeholder 2">
            <a:extLst>
              <a:ext uri="{FF2B5EF4-FFF2-40B4-BE49-F238E27FC236}">
                <a16:creationId xmlns:a16="http://schemas.microsoft.com/office/drawing/2014/main" id="{7ADB14A5-83E0-6FC7-FA60-ED594652E72F}"/>
              </a:ext>
            </a:extLst>
          </p:cNvPr>
          <p:cNvSpPr>
            <a:spLocks noGrp="1"/>
          </p:cNvSpPr>
          <p:nvPr>
            <p:ph idx="1"/>
          </p:nvPr>
        </p:nvSpPr>
        <p:spPr>
          <a:xfrm>
            <a:off x="629818" y="2556163"/>
            <a:ext cx="10723982" cy="3620799"/>
          </a:xfrm>
        </p:spPr>
        <p:txBody>
          <a:bodyPr>
            <a:normAutofit fontScale="77500" lnSpcReduction="20000"/>
          </a:bodyPr>
          <a:lstStyle/>
          <a:p>
            <a:pPr marL="0" indent="0">
              <a:buNone/>
            </a:pPr>
            <a:r>
              <a:rPr lang="en-GB" dirty="0"/>
              <a:t>Sources used:</a:t>
            </a:r>
          </a:p>
          <a:p>
            <a:pPr marL="0" indent="0">
              <a:buNone/>
            </a:pPr>
            <a:endParaRPr lang="en-GB" dirty="0"/>
          </a:p>
          <a:p>
            <a:pPr>
              <a:buFont typeface="Wingdings" panose="05000000000000000000" pitchFamily="2" charset="2"/>
              <a:buChar char="Ø"/>
            </a:pPr>
            <a:r>
              <a:rPr lang="en-GB" dirty="0"/>
              <a:t>Oxfordshire County Council: Emergency Active Travel Tranche 1: Cowley LTN Evaluation report (24 January 2022)</a:t>
            </a:r>
          </a:p>
          <a:p>
            <a:pPr marL="0" indent="0">
              <a:buNone/>
            </a:pPr>
            <a:endParaRPr lang="en-GB" dirty="0"/>
          </a:p>
          <a:p>
            <a:pPr>
              <a:buFont typeface="Wingdings" panose="05000000000000000000" pitchFamily="2" charset="2"/>
              <a:buChar char="Ø"/>
            </a:pPr>
            <a:r>
              <a:rPr lang="en-GB" dirty="0"/>
              <a:t>Oxford City Council Air quality annual status reports, 2020 – 2021 </a:t>
            </a:r>
            <a:br>
              <a:rPr lang="en-GB" dirty="0"/>
            </a:br>
            <a:r>
              <a:rPr lang="en-GB" dirty="0"/>
              <a:t>(June 2021 and June 2021)</a:t>
            </a:r>
          </a:p>
          <a:p>
            <a:pPr marL="0" indent="0">
              <a:buNone/>
            </a:pPr>
            <a:endParaRPr lang="en-GB" dirty="0"/>
          </a:p>
          <a:p>
            <a:pPr>
              <a:buFont typeface="Wingdings" panose="05000000000000000000" pitchFamily="2" charset="2"/>
              <a:buChar char="Ø"/>
            </a:pPr>
            <a:r>
              <a:rPr lang="en-GB" dirty="0"/>
              <a:t>Various freedom of information requests, Oxfordshire County Council </a:t>
            </a:r>
            <a:br>
              <a:rPr lang="en-GB" dirty="0"/>
            </a:br>
            <a:r>
              <a:rPr lang="en-GB" dirty="0"/>
              <a:t>and Oxford City Council. </a:t>
            </a:r>
            <a:br>
              <a:rPr lang="en-GB" dirty="0"/>
            </a:br>
            <a:r>
              <a:rPr lang="en-GB" dirty="0"/>
              <a:t>(Available at www.whatdotheyknow.com/user/richard_parnham)</a:t>
            </a:r>
            <a:r>
              <a:rPr lang="en-GB" b="0" i="0" dirty="0">
                <a:solidFill>
                  <a:srgbClr val="FFFFFF"/>
                </a:solidFill>
                <a:effectLst/>
                <a:latin typeface="Helvetica Neue"/>
              </a:rPr>
              <a:t>tatus reports</a:t>
            </a:r>
          </a:p>
          <a:p>
            <a:pPr>
              <a:buFont typeface="Wingdings" panose="05000000000000000000" pitchFamily="2" charset="2"/>
              <a:buChar char="Ø"/>
            </a:pPr>
            <a:endParaRPr lang="en-GB" dirty="0"/>
          </a:p>
          <a:p>
            <a:pPr>
              <a:buFont typeface="Wingdings" panose="05000000000000000000" pitchFamily="2" charset="2"/>
              <a:buChar char="Ø"/>
            </a:pPr>
            <a:endParaRPr lang="en-GB" dirty="0"/>
          </a:p>
        </p:txBody>
      </p:sp>
      <p:sp>
        <p:nvSpPr>
          <p:cNvPr id="5" name="Footer Placeholder 3">
            <a:extLst>
              <a:ext uri="{FF2B5EF4-FFF2-40B4-BE49-F238E27FC236}">
                <a16:creationId xmlns:a16="http://schemas.microsoft.com/office/drawing/2014/main" id="{B17DD2ED-6CD6-15B6-3C33-10A29F099282}"/>
              </a:ext>
            </a:extLst>
          </p:cNvPr>
          <p:cNvSpPr>
            <a:spLocks noGrp="1"/>
          </p:cNvSpPr>
          <p:nvPr>
            <p:ph type="ftr" sz="quarter" idx="11"/>
          </p:nvPr>
        </p:nvSpPr>
        <p:spPr>
          <a:xfrm>
            <a:off x="4038600" y="6356350"/>
            <a:ext cx="4114800" cy="365125"/>
          </a:xfrm>
        </p:spPr>
        <p:txBody>
          <a:bodyPr/>
          <a:lstStyle/>
          <a:p>
            <a:r>
              <a:rPr lang="en-GB"/>
              <a:t>www.reconnectingoxford.com</a:t>
            </a:r>
          </a:p>
        </p:txBody>
      </p:sp>
    </p:spTree>
    <p:extLst>
      <p:ext uri="{BB962C8B-B14F-4D97-AF65-F5344CB8AC3E}">
        <p14:creationId xmlns:p14="http://schemas.microsoft.com/office/powerpoint/2010/main" val="231581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9CD09-4792-E667-1573-A4CEBF4817CE}"/>
              </a:ext>
            </a:extLst>
          </p:cNvPr>
          <p:cNvSpPr>
            <a:spLocks noGrp="1"/>
          </p:cNvSpPr>
          <p:nvPr>
            <p:ph type="title"/>
          </p:nvPr>
        </p:nvSpPr>
        <p:spPr>
          <a:xfrm>
            <a:off x="838200" y="365125"/>
            <a:ext cx="10515600" cy="960755"/>
          </a:xfrm>
        </p:spPr>
        <p:txBody>
          <a:bodyPr>
            <a:normAutofit fontScale="90000"/>
          </a:bodyPr>
          <a:lstStyle/>
          <a:p>
            <a:r>
              <a:rPr lang="en-GB" b="1" dirty="0"/>
              <a:t>Do LTNs increase traffic on Oxford’s main roads?</a:t>
            </a:r>
            <a:br>
              <a:rPr lang="en-GB" b="1" dirty="0"/>
            </a:br>
            <a:r>
              <a:rPr lang="en-GB" b="1" dirty="0"/>
              <a:t>Overall - yes, they do.</a:t>
            </a:r>
          </a:p>
        </p:txBody>
      </p:sp>
      <p:graphicFrame>
        <p:nvGraphicFramePr>
          <p:cNvPr id="11" name="Table 11">
            <a:extLst>
              <a:ext uri="{FF2B5EF4-FFF2-40B4-BE49-F238E27FC236}">
                <a16:creationId xmlns:a16="http://schemas.microsoft.com/office/drawing/2014/main" id="{D9E43354-60EA-8A71-F6C2-05385646ACE4}"/>
              </a:ext>
            </a:extLst>
          </p:cNvPr>
          <p:cNvGraphicFramePr>
            <a:graphicFrameLocks noGrp="1"/>
          </p:cNvGraphicFramePr>
          <p:nvPr>
            <p:ph idx="1"/>
            <p:extLst>
              <p:ext uri="{D42A27DB-BD31-4B8C-83A1-F6EECF244321}">
                <p14:modId xmlns:p14="http://schemas.microsoft.com/office/powerpoint/2010/main" val="3497934016"/>
              </p:ext>
            </p:extLst>
          </p:nvPr>
        </p:nvGraphicFramePr>
        <p:xfrm>
          <a:off x="838203" y="1535503"/>
          <a:ext cx="10515597" cy="4086578"/>
        </p:xfrm>
        <a:graphic>
          <a:graphicData uri="http://schemas.openxmlformats.org/drawingml/2006/table">
            <a:tbl>
              <a:tblPr firstRow="1" bandRow="1">
                <a:tableStyleId>{5C22544A-7EE6-4342-B048-85BDC9FD1C3A}</a:tableStyleId>
              </a:tblPr>
              <a:tblGrid>
                <a:gridCol w="3664786">
                  <a:extLst>
                    <a:ext uri="{9D8B030D-6E8A-4147-A177-3AD203B41FA5}">
                      <a16:colId xmlns:a16="http://schemas.microsoft.com/office/drawing/2014/main" val="3708789650"/>
                    </a:ext>
                  </a:extLst>
                </a:gridCol>
                <a:gridCol w="2629333">
                  <a:extLst>
                    <a:ext uri="{9D8B030D-6E8A-4147-A177-3AD203B41FA5}">
                      <a16:colId xmlns:a16="http://schemas.microsoft.com/office/drawing/2014/main" val="2829566050"/>
                    </a:ext>
                  </a:extLst>
                </a:gridCol>
                <a:gridCol w="4221478">
                  <a:extLst>
                    <a:ext uri="{9D8B030D-6E8A-4147-A177-3AD203B41FA5}">
                      <a16:colId xmlns:a16="http://schemas.microsoft.com/office/drawing/2014/main" val="1174895097"/>
                    </a:ext>
                  </a:extLst>
                </a:gridCol>
              </a:tblGrid>
              <a:tr h="428978">
                <a:tc>
                  <a:txBody>
                    <a:bodyPr/>
                    <a:lstStyle/>
                    <a:p>
                      <a:pPr algn="ctr"/>
                      <a:r>
                        <a:rPr lang="en-GB" dirty="0"/>
                        <a:t>Month</a:t>
                      </a:r>
                    </a:p>
                  </a:txBody>
                  <a:tcPr/>
                </a:tc>
                <a:tc>
                  <a:txBody>
                    <a:bodyPr/>
                    <a:lstStyle/>
                    <a:p>
                      <a:pPr algn="ctr"/>
                      <a:r>
                        <a:rPr lang="en-GB" dirty="0"/>
                        <a:t>LTN change 2019 – 2021</a:t>
                      </a:r>
                    </a:p>
                  </a:txBody>
                  <a:tcPr/>
                </a:tc>
                <a:tc>
                  <a:txBody>
                    <a:bodyPr/>
                    <a:lstStyle/>
                    <a:p>
                      <a:pPr algn="ctr"/>
                      <a:r>
                        <a:rPr lang="en-GB" dirty="0"/>
                        <a:t>Comparator area change 2019 - 2021</a:t>
                      </a:r>
                    </a:p>
                  </a:txBody>
                  <a:tcPr/>
                </a:tc>
                <a:extLst>
                  <a:ext uri="{0D108BD9-81ED-4DB2-BD59-A6C34878D82A}">
                    <a16:rowId xmlns:a16="http://schemas.microsoft.com/office/drawing/2014/main" val="1194254120"/>
                  </a:ext>
                </a:extLst>
              </a:tr>
              <a:tr h="322862">
                <a:tc>
                  <a:txBody>
                    <a:bodyPr/>
                    <a:lstStyle/>
                    <a:p>
                      <a:pPr algn="ctr"/>
                      <a:r>
                        <a:rPr lang="en-GB" dirty="0"/>
                        <a:t>February</a:t>
                      </a:r>
                    </a:p>
                  </a:txBody>
                  <a:tcPr/>
                </a:tc>
                <a:tc>
                  <a:txBody>
                    <a:bodyPr/>
                    <a:lstStyle/>
                    <a:p>
                      <a:pPr algn="ctr"/>
                      <a:r>
                        <a:rPr lang="en-GB" dirty="0"/>
                        <a:t>69.4%</a:t>
                      </a:r>
                    </a:p>
                  </a:txBody>
                  <a:tcPr/>
                </a:tc>
                <a:tc>
                  <a:txBody>
                    <a:bodyPr/>
                    <a:lstStyle/>
                    <a:p>
                      <a:pPr algn="ctr"/>
                      <a:r>
                        <a:rPr lang="en-GB" dirty="0"/>
                        <a:t>61%</a:t>
                      </a:r>
                    </a:p>
                  </a:txBody>
                  <a:tcPr/>
                </a:tc>
                <a:extLst>
                  <a:ext uri="{0D108BD9-81ED-4DB2-BD59-A6C34878D82A}">
                    <a16:rowId xmlns:a16="http://schemas.microsoft.com/office/drawing/2014/main" val="3025243805"/>
                  </a:ext>
                </a:extLst>
              </a:tr>
              <a:tr h="322862">
                <a:tc>
                  <a:txBody>
                    <a:bodyPr/>
                    <a:lstStyle/>
                    <a:p>
                      <a:pPr algn="ctr"/>
                      <a:r>
                        <a:rPr lang="en-GB" b="1" dirty="0"/>
                        <a:t>March (LTNs installed March 2021)</a:t>
                      </a:r>
                    </a:p>
                  </a:txBody>
                  <a:tcPr/>
                </a:tc>
                <a:tc>
                  <a:txBody>
                    <a:bodyPr/>
                    <a:lstStyle/>
                    <a:p>
                      <a:pPr algn="ctr"/>
                      <a:r>
                        <a:rPr lang="en-GB" b="1" dirty="0"/>
                        <a:t>82.1%</a:t>
                      </a:r>
                    </a:p>
                  </a:txBody>
                  <a:tcPr/>
                </a:tc>
                <a:tc>
                  <a:txBody>
                    <a:bodyPr/>
                    <a:lstStyle/>
                    <a:p>
                      <a:pPr algn="ctr"/>
                      <a:r>
                        <a:rPr lang="en-GB" b="1" dirty="0"/>
                        <a:t>69%</a:t>
                      </a:r>
                    </a:p>
                  </a:txBody>
                  <a:tcPr/>
                </a:tc>
                <a:extLst>
                  <a:ext uri="{0D108BD9-81ED-4DB2-BD59-A6C34878D82A}">
                    <a16:rowId xmlns:a16="http://schemas.microsoft.com/office/drawing/2014/main" val="1156344284"/>
                  </a:ext>
                </a:extLst>
              </a:tr>
              <a:tr h="322862">
                <a:tc>
                  <a:txBody>
                    <a:bodyPr/>
                    <a:lstStyle/>
                    <a:p>
                      <a:pPr algn="ctr"/>
                      <a:r>
                        <a:rPr lang="en-GB" b="0" dirty="0"/>
                        <a:t>April</a:t>
                      </a:r>
                    </a:p>
                  </a:txBody>
                  <a:tcPr/>
                </a:tc>
                <a:tc>
                  <a:txBody>
                    <a:bodyPr/>
                    <a:lstStyle/>
                    <a:p>
                      <a:pPr algn="ctr"/>
                      <a:r>
                        <a:rPr lang="en-GB" b="0" dirty="0"/>
                        <a:t>100.4%</a:t>
                      </a:r>
                    </a:p>
                  </a:txBody>
                  <a:tcPr/>
                </a:tc>
                <a:tc>
                  <a:txBody>
                    <a:bodyPr/>
                    <a:lstStyle/>
                    <a:p>
                      <a:pPr algn="ctr"/>
                      <a:r>
                        <a:rPr lang="en-GB" b="0" dirty="0"/>
                        <a:t>84%</a:t>
                      </a:r>
                    </a:p>
                  </a:txBody>
                  <a:tcPr/>
                </a:tc>
                <a:extLst>
                  <a:ext uri="{0D108BD9-81ED-4DB2-BD59-A6C34878D82A}">
                    <a16:rowId xmlns:a16="http://schemas.microsoft.com/office/drawing/2014/main" val="3990883436"/>
                  </a:ext>
                </a:extLst>
              </a:tr>
              <a:tr h="322862">
                <a:tc>
                  <a:txBody>
                    <a:bodyPr/>
                    <a:lstStyle/>
                    <a:p>
                      <a:pPr algn="ctr"/>
                      <a:r>
                        <a:rPr lang="en-GB" dirty="0"/>
                        <a:t>May</a:t>
                      </a:r>
                    </a:p>
                  </a:txBody>
                  <a:tcPr/>
                </a:tc>
                <a:tc>
                  <a:txBody>
                    <a:bodyPr/>
                    <a:lstStyle/>
                    <a:p>
                      <a:pPr algn="ctr"/>
                      <a:r>
                        <a:rPr lang="en-GB" dirty="0"/>
                        <a:t>102.6%</a:t>
                      </a:r>
                    </a:p>
                  </a:txBody>
                  <a:tcPr/>
                </a:tc>
                <a:tc>
                  <a:txBody>
                    <a:bodyPr/>
                    <a:lstStyle/>
                    <a:p>
                      <a:pPr algn="ctr"/>
                      <a:r>
                        <a:rPr lang="en-GB" dirty="0"/>
                        <a:t>92%</a:t>
                      </a:r>
                    </a:p>
                  </a:txBody>
                  <a:tcPr/>
                </a:tc>
                <a:extLst>
                  <a:ext uri="{0D108BD9-81ED-4DB2-BD59-A6C34878D82A}">
                    <a16:rowId xmlns:a16="http://schemas.microsoft.com/office/drawing/2014/main" val="788181246"/>
                  </a:ext>
                </a:extLst>
              </a:tr>
              <a:tr h="322862">
                <a:tc>
                  <a:txBody>
                    <a:bodyPr/>
                    <a:lstStyle/>
                    <a:p>
                      <a:pPr algn="ctr"/>
                      <a:r>
                        <a:rPr lang="en-GB" dirty="0"/>
                        <a:t>June</a:t>
                      </a:r>
                    </a:p>
                  </a:txBody>
                  <a:tcPr/>
                </a:tc>
                <a:tc>
                  <a:txBody>
                    <a:bodyPr/>
                    <a:lstStyle/>
                    <a:p>
                      <a:pPr algn="ctr"/>
                      <a:r>
                        <a:rPr lang="en-GB" dirty="0"/>
                        <a:t>103.2%</a:t>
                      </a:r>
                    </a:p>
                  </a:txBody>
                  <a:tcPr/>
                </a:tc>
                <a:tc>
                  <a:txBody>
                    <a:bodyPr/>
                    <a:lstStyle/>
                    <a:p>
                      <a:pPr algn="ctr"/>
                      <a:r>
                        <a:rPr lang="en-GB" dirty="0"/>
                        <a:t>95%</a:t>
                      </a:r>
                    </a:p>
                  </a:txBody>
                  <a:tcPr/>
                </a:tc>
                <a:extLst>
                  <a:ext uri="{0D108BD9-81ED-4DB2-BD59-A6C34878D82A}">
                    <a16:rowId xmlns:a16="http://schemas.microsoft.com/office/drawing/2014/main" val="156161270"/>
                  </a:ext>
                </a:extLst>
              </a:tr>
              <a:tr h="322862">
                <a:tc>
                  <a:txBody>
                    <a:bodyPr/>
                    <a:lstStyle/>
                    <a:p>
                      <a:pPr algn="ctr"/>
                      <a:r>
                        <a:rPr lang="en-GB" dirty="0"/>
                        <a:t>July</a:t>
                      </a:r>
                    </a:p>
                  </a:txBody>
                  <a:tcPr/>
                </a:tc>
                <a:tc>
                  <a:txBody>
                    <a:bodyPr/>
                    <a:lstStyle/>
                    <a:p>
                      <a:pPr algn="ctr"/>
                      <a:r>
                        <a:rPr lang="en-GB" dirty="0"/>
                        <a:t>109.5%</a:t>
                      </a:r>
                    </a:p>
                  </a:txBody>
                  <a:tcPr/>
                </a:tc>
                <a:tc>
                  <a:txBody>
                    <a:bodyPr/>
                    <a:lstStyle/>
                    <a:p>
                      <a:pPr algn="ctr"/>
                      <a:r>
                        <a:rPr lang="en-GB" dirty="0"/>
                        <a:t>98%</a:t>
                      </a:r>
                    </a:p>
                  </a:txBody>
                  <a:tcPr/>
                </a:tc>
                <a:extLst>
                  <a:ext uri="{0D108BD9-81ED-4DB2-BD59-A6C34878D82A}">
                    <a16:rowId xmlns:a16="http://schemas.microsoft.com/office/drawing/2014/main" val="3270010479"/>
                  </a:ext>
                </a:extLst>
              </a:tr>
              <a:tr h="322862">
                <a:tc>
                  <a:txBody>
                    <a:bodyPr/>
                    <a:lstStyle/>
                    <a:p>
                      <a:pPr algn="ctr"/>
                      <a:r>
                        <a:rPr lang="en-GB" dirty="0"/>
                        <a:t>August</a:t>
                      </a:r>
                    </a:p>
                  </a:txBody>
                  <a:tcPr/>
                </a:tc>
                <a:tc>
                  <a:txBody>
                    <a:bodyPr/>
                    <a:lstStyle/>
                    <a:p>
                      <a:pPr algn="ctr"/>
                      <a:r>
                        <a:rPr lang="en-GB" dirty="0"/>
                        <a:t>107.4%</a:t>
                      </a:r>
                    </a:p>
                  </a:txBody>
                  <a:tcPr/>
                </a:tc>
                <a:tc>
                  <a:txBody>
                    <a:bodyPr/>
                    <a:lstStyle/>
                    <a:p>
                      <a:pPr algn="ctr"/>
                      <a:r>
                        <a:rPr lang="en-GB" dirty="0"/>
                        <a:t>97%</a:t>
                      </a:r>
                    </a:p>
                  </a:txBody>
                  <a:tcPr/>
                </a:tc>
                <a:extLst>
                  <a:ext uri="{0D108BD9-81ED-4DB2-BD59-A6C34878D82A}">
                    <a16:rowId xmlns:a16="http://schemas.microsoft.com/office/drawing/2014/main" val="618781078"/>
                  </a:ext>
                </a:extLst>
              </a:tr>
              <a:tr h="322862">
                <a:tc>
                  <a:txBody>
                    <a:bodyPr/>
                    <a:lstStyle/>
                    <a:p>
                      <a:pPr algn="ctr"/>
                      <a:r>
                        <a:rPr lang="en-GB" dirty="0"/>
                        <a:t>September</a:t>
                      </a:r>
                    </a:p>
                  </a:txBody>
                  <a:tcPr/>
                </a:tc>
                <a:tc>
                  <a:txBody>
                    <a:bodyPr/>
                    <a:lstStyle/>
                    <a:p>
                      <a:pPr algn="ctr"/>
                      <a:r>
                        <a:rPr lang="en-GB" dirty="0"/>
                        <a:t>106.8%</a:t>
                      </a:r>
                    </a:p>
                  </a:txBody>
                  <a:tcPr/>
                </a:tc>
                <a:tc>
                  <a:txBody>
                    <a:bodyPr/>
                    <a:lstStyle/>
                    <a:p>
                      <a:pPr algn="ctr"/>
                      <a:r>
                        <a:rPr lang="en-GB" dirty="0"/>
                        <a:t>96%</a:t>
                      </a:r>
                    </a:p>
                  </a:txBody>
                  <a:tcPr/>
                </a:tc>
                <a:extLst>
                  <a:ext uri="{0D108BD9-81ED-4DB2-BD59-A6C34878D82A}">
                    <a16:rowId xmlns:a16="http://schemas.microsoft.com/office/drawing/2014/main" val="3387838135"/>
                  </a:ext>
                </a:extLst>
              </a:tr>
              <a:tr h="322862">
                <a:tc>
                  <a:txBody>
                    <a:bodyPr/>
                    <a:lstStyle/>
                    <a:p>
                      <a:pPr algn="ctr"/>
                      <a:r>
                        <a:rPr lang="en-GB" dirty="0"/>
                        <a:t>October</a:t>
                      </a:r>
                    </a:p>
                  </a:txBody>
                  <a:tcPr/>
                </a:tc>
                <a:tc>
                  <a:txBody>
                    <a:bodyPr/>
                    <a:lstStyle/>
                    <a:p>
                      <a:pPr algn="ctr"/>
                      <a:r>
                        <a:rPr lang="en-GB" dirty="0"/>
                        <a:t>106.0%</a:t>
                      </a:r>
                    </a:p>
                  </a:txBody>
                  <a:tcPr/>
                </a:tc>
                <a:tc>
                  <a:txBody>
                    <a:bodyPr/>
                    <a:lstStyle/>
                    <a:p>
                      <a:pPr algn="ctr"/>
                      <a:r>
                        <a:rPr lang="en-GB" dirty="0"/>
                        <a:t>93%</a:t>
                      </a:r>
                    </a:p>
                  </a:txBody>
                  <a:tcPr/>
                </a:tc>
                <a:extLst>
                  <a:ext uri="{0D108BD9-81ED-4DB2-BD59-A6C34878D82A}">
                    <a16:rowId xmlns:a16="http://schemas.microsoft.com/office/drawing/2014/main" val="572830614"/>
                  </a:ext>
                </a:extLst>
              </a:tr>
              <a:tr h="322862">
                <a:tc>
                  <a:txBody>
                    <a:bodyPr/>
                    <a:lstStyle/>
                    <a:p>
                      <a:pPr algn="ctr"/>
                      <a:r>
                        <a:rPr lang="en-GB" dirty="0"/>
                        <a:t>November</a:t>
                      </a:r>
                    </a:p>
                  </a:txBody>
                  <a:tcPr/>
                </a:tc>
                <a:tc>
                  <a:txBody>
                    <a:bodyPr/>
                    <a:lstStyle/>
                    <a:p>
                      <a:pPr algn="ctr"/>
                      <a:r>
                        <a:rPr lang="en-GB" dirty="0"/>
                        <a:t>102.3%</a:t>
                      </a:r>
                    </a:p>
                  </a:txBody>
                  <a:tcPr/>
                </a:tc>
                <a:tc>
                  <a:txBody>
                    <a:bodyPr/>
                    <a:lstStyle/>
                    <a:p>
                      <a:pPr algn="ctr"/>
                      <a:r>
                        <a:rPr lang="en-GB" dirty="0"/>
                        <a:t>90%</a:t>
                      </a:r>
                    </a:p>
                  </a:txBody>
                  <a:tcPr/>
                </a:tc>
                <a:extLst>
                  <a:ext uri="{0D108BD9-81ED-4DB2-BD59-A6C34878D82A}">
                    <a16:rowId xmlns:a16="http://schemas.microsoft.com/office/drawing/2014/main" val="3362769114"/>
                  </a:ext>
                </a:extLst>
              </a:tr>
            </a:tbl>
          </a:graphicData>
        </a:graphic>
      </p:graphicFrame>
      <p:sp>
        <p:nvSpPr>
          <p:cNvPr id="12" name="TextBox 11">
            <a:extLst>
              <a:ext uri="{FF2B5EF4-FFF2-40B4-BE49-F238E27FC236}">
                <a16:creationId xmlns:a16="http://schemas.microsoft.com/office/drawing/2014/main" id="{86549EA3-7BDC-6AC6-86EF-9759340078D7}"/>
              </a:ext>
            </a:extLst>
          </p:cNvPr>
          <p:cNvSpPr txBox="1"/>
          <p:nvPr/>
        </p:nvSpPr>
        <p:spPr>
          <a:xfrm>
            <a:off x="838200" y="5657178"/>
            <a:ext cx="10190672" cy="646331"/>
          </a:xfrm>
          <a:prstGeom prst="rect">
            <a:avLst/>
          </a:prstGeom>
          <a:noFill/>
        </p:spPr>
        <p:txBody>
          <a:bodyPr wrap="square" rtlCol="0">
            <a:spAutoFit/>
          </a:bodyPr>
          <a:lstStyle/>
          <a:p>
            <a:r>
              <a:rPr lang="en-GB" sz="1200" b="1" dirty="0"/>
              <a:t>LTN roads: </a:t>
            </a:r>
            <a:r>
              <a:rPr lang="en-GB" sz="1200" dirty="0"/>
              <a:t>Oxford Road, Iffley Road, Donnington Bridge Road, Hollow Way, Rose Hill</a:t>
            </a:r>
          </a:p>
          <a:p>
            <a:r>
              <a:rPr lang="en-GB" sz="1200" b="1" dirty="0"/>
              <a:t>Comparator roads: </a:t>
            </a:r>
            <a:r>
              <a:rPr lang="en-GB" sz="1200" dirty="0"/>
              <a:t>Banbury Road, Woodstock road, A420 West, Headley Way</a:t>
            </a:r>
          </a:p>
          <a:p>
            <a:r>
              <a:rPr lang="en-GB" sz="1200" b="1" dirty="0"/>
              <a:t>Source: </a:t>
            </a:r>
            <a:r>
              <a:rPr lang="en-GB" sz="1200" dirty="0"/>
              <a:t>www.whatdotheyknow.com/request/emergency_active_travel_tranche_2#incoming-2040001</a:t>
            </a:r>
          </a:p>
        </p:txBody>
      </p:sp>
    </p:spTree>
    <p:extLst>
      <p:ext uri="{BB962C8B-B14F-4D97-AF65-F5344CB8AC3E}">
        <p14:creationId xmlns:p14="http://schemas.microsoft.com/office/powerpoint/2010/main" val="1746359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0BEE6-9857-81A5-5DD4-D0D895914A39}"/>
              </a:ext>
            </a:extLst>
          </p:cNvPr>
          <p:cNvSpPr>
            <a:spLocks noGrp="1"/>
          </p:cNvSpPr>
          <p:nvPr>
            <p:ph type="title"/>
          </p:nvPr>
        </p:nvSpPr>
        <p:spPr/>
        <p:txBody>
          <a:bodyPr>
            <a:normAutofit fontScale="90000"/>
          </a:bodyPr>
          <a:lstStyle/>
          <a:p>
            <a:r>
              <a:rPr lang="en-GB" b="1" dirty="0"/>
              <a:t>Worst-affected LTN boundary roads</a:t>
            </a:r>
            <a:br>
              <a:rPr lang="en-GB" b="1" dirty="0"/>
            </a:br>
            <a:r>
              <a:rPr lang="en-GB" b="1" dirty="0"/>
              <a:t>% volumes of traffic in 2021, compared with 2019</a:t>
            </a:r>
          </a:p>
        </p:txBody>
      </p:sp>
      <p:sp>
        <p:nvSpPr>
          <p:cNvPr id="4" name="Footer Placeholder 3">
            <a:extLst>
              <a:ext uri="{FF2B5EF4-FFF2-40B4-BE49-F238E27FC236}">
                <a16:creationId xmlns:a16="http://schemas.microsoft.com/office/drawing/2014/main" id="{02764C96-8B24-99F0-673A-D68226F3950B}"/>
              </a:ext>
            </a:extLst>
          </p:cNvPr>
          <p:cNvSpPr>
            <a:spLocks noGrp="1"/>
          </p:cNvSpPr>
          <p:nvPr>
            <p:ph type="ftr" sz="quarter" idx="11"/>
          </p:nvPr>
        </p:nvSpPr>
        <p:spPr/>
        <p:txBody>
          <a:bodyPr/>
          <a:lstStyle/>
          <a:p>
            <a:r>
              <a:rPr lang="en-GB"/>
              <a:t>www.reconnectingoxford.com</a:t>
            </a:r>
          </a:p>
        </p:txBody>
      </p:sp>
      <p:graphicFrame>
        <p:nvGraphicFramePr>
          <p:cNvPr id="12" name="Table 12">
            <a:extLst>
              <a:ext uri="{FF2B5EF4-FFF2-40B4-BE49-F238E27FC236}">
                <a16:creationId xmlns:a16="http://schemas.microsoft.com/office/drawing/2014/main" id="{E34B1DBE-572E-1DD8-3C97-12171CA8B91F}"/>
              </a:ext>
            </a:extLst>
          </p:cNvPr>
          <p:cNvGraphicFramePr>
            <a:graphicFrameLocks noGrp="1"/>
          </p:cNvGraphicFramePr>
          <p:nvPr>
            <p:ph idx="1"/>
            <p:extLst>
              <p:ext uri="{D42A27DB-BD31-4B8C-83A1-F6EECF244321}">
                <p14:modId xmlns:p14="http://schemas.microsoft.com/office/powerpoint/2010/main" val="820329389"/>
              </p:ext>
            </p:extLst>
          </p:nvPr>
        </p:nvGraphicFramePr>
        <p:xfrm>
          <a:off x="838200" y="1825625"/>
          <a:ext cx="10515600" cy="4079240"/>
        </p:xfrm>
        <a:graphic>
          <a:graphicData uri="http://schemas.openxmlformats.org/drawingml/2006/table">
            <a:tbl>
              <a:tblPr firstRow="1" bandRow="1">
                <a:tableStyleId>{5C22544A-7EE6-4342-B048-85BDC9FD1C3A}</a:tableStyleId>
              </a:tblPr>
              <a:tblGrid>
                <a:gridCol w="3752850">
                  <a:extLst>
                    <a:ext uri="{9D8B030D-6E8A-4147-A177-3AD203B41FA5}">
                      <a16:colId xmlns:a16="http://schemas.microsoft.com/office/drawing/2014/main" val="557408155"/>
                    </a:ext>
                  </a:extLst>
                </a:gridCol>
                <a:gridCol w="2228850">
                  <a:extLst>
                    <a:ext uri="{9D8B030D-6E8A-4147-A177-3AD203B41FA5}">
                      <a16:colId xmlns:a16="http://schemas.microsoft.com/office/drawing/2014/main" val="3111975811"/>
                    </a:ext>
                  </a:extLst>
                </a:gridCol>
                <a:gridCol w="2476500">
                  <a:extLst>
                    <a:ext uri="{9D8B030D-6E8A-4147-A177-3AD203B41FA5}">
                      <a16:colId xmlns:a16="http://schemas.microsoft.com/office/drawing/2014/main" val="1286982049"/>
                    </a:ext>
                  </a:extLst>
                </a:gridCol>
                <a:gridCol w="2057400">
                  <a:extLst>
                    <a:ext uri="{9D8B030D-6E8A-4147-A177-3AD203B41FA5}">
                      <a16:colId xmlns:a16="http://schemas.microsoft.com/office/drawing/2014/main" val="1848590785"/>
                    </a:ext>
                  </a:extLst>
                </a:gridCol>
              </a:tblGrid>
              <a:tr h="370840">
                <a:tc>
                  <a:txBody>
                    <a:bodyPr/>
                    <a:lstStyle/>
                    <a:p>
                      <a:pPr algn="ctr"/>
                      <a:r>
                        <a:rPr lang="en-GB" dirty="0"/>
                        <a:t>Month</a:t>
                      </a:r>
                    </a:p>
                  </a:txBody>
                  <a:tcPr/>
                </a:tc>
                <a:tc>
                  <a:txBody>
                    <a:bodyPr/>
                    <a:lstStyle/>
                    <a:p>
                      <a:pPr algn="ctr"/>
                      <a:r>
                        <a:rPr lang="en-GB" dirty="0"/>
                        <a:t>Oxford Road north</a:t>
                      </a:r>
                    </a:p>
                  </a:txBody>
                  <a:tcPr/>
                </a:tc>
                <a:tc>
                  <a:txBody>
                    <a:bodyPr/>
                    <a:lstStyle/>
                    <a:p>
                      <a:pPr algn="ctr"/>
                      <a:r>
                        <a:rPr lang="en-GB" dirty="0"/>
                        <a:t>Hollow Way north</a:t>
                      </a:r>
                    </a:p>
                  </a:txBody>
                  <a:tcPr/>
                </a:tc>
                <a:tc>
                  <a:txBody>
                    <a:bodyPr/>
                    <a:lstStyle/>
                    <a:p>
                      <a:pPr algn="ctr"/>
                      <a:r>
                        <a:rPr lang="en-GB" dirty="0"/>
                        <a:t>Rose Hill north</a:t>
                      </a:r>
                    </a:p>
                  </a:txBody>
                  <a:tcPr/>
                </a:tc>
                <a:extLst>
                  <a:ext uri="{0D108BD9-81ED-4DB2-BD59-A6C34878D82A}">
                    <a16:rowId xmlns:a16="http://schemas.microsoft.com/office/drawing/2014/main" val="558058438"/>
                  </a:ext>
                </a:extLst>
              </a:tr>
              <a:tr h="370840">
                <a:tc>
                  <a:txBody>
                    <a:bodyPr/>
                    <a:lstStyle/>
                    <a:p>
                      <a:pPr algn="ctr"/>
                      <a:r>
                        <a:rPr lang="en-GB" dirty="0"/>
                        <a:t>February</a:t>
                      </a:r>
                    </a:p>
                  </a:txBody>
                  <a:tcPr/>
                </a:tc>
                <a:tc>
                  <a:txBody>
                    <a:bodyPr/>
                    <a:lstStyle/>
                    <a:p>
                      <a:pPr algn="ctr"/>
                      <a:r>
                        <a:rPr lang="en-GB" dirty="0"/>
                        <a:t>72.5%</a:t>
                      </a:r>
                    </a:p>
                  </a:txBody>
                  <a:tcPr/>
                </a:tc>
                <a:tc>
                  <a:txBody>
                    <a:bodyPr/>
                    <a:lstStyle/>
                    <a:p>
                      <a:pPr algn="ctr"/>
                      <a:r>
                        <a:rPr lang="en-GB" dirty="0"/>
                        <a:t>84.1%</a:t>
                      </a:r>
                    </a:p>
                  </a:txBody>
                  <a:tcPr/>
                </a:tc>
                <a:tc>
                  <a:txBody>
                    <a:bodyPr/>
                    <a:lstStyle/>
                    <a:p>
                      <a:pPr algn="ctr"/>
                      <a:r>
                        <a:rPr lang="en-GB" dirty="0"/>
                        <a:t>67.0%</a:t>
                      </a:r>
                    </a:p>
                  </a:txBody>
                  <a:tcPr/>
                </a:tc>
                <a:extLst>
                  <a:ext uri="{0D108BD9-81ED-4DB2-BD59-A6C34878D82A}">
                    <a16:rowId xmlns:a16="http://schemas.microsoft.com/office/drawing/2014/main" val="1435923264"/>
                  </a:ext>
                </a:extLst>
              </a:tr>
              <a:tr h="370840">
                <a:tc>
                  <a:txBody>
                    <a:bodyPr/>
                    <a:lstStyle/>
                    <a:p>
                      <a:pPr algn="ctr"/>
                      <a:r>
                        <a:rPr lang="en-GB" b="1" dirty="0"/>
                        <a:t>March (LTNs installed March 2021)</a:t>
                      </a:r>
                    </a:p>
                  </a:txBody>
                  <a:tcPr/>
                </a:tc>
                <a:tc>
                  <a:txBody>
                    <a:bodyPr/>
                    <a:lstStyle/>
                    <a:p>
                      <a:pPr algn="ctr"/>
                      <a:r>
                        <a:rPr lang="en-GB" b="1" dirty="0"/>
                        <a:t>82.2%</a:t>
                      </a:r>
                    </a:p>
                  </a:txBody>
                  <a:tcPr/>
                </a:tc>
                <a:tc>
                  <a:txBody>
                    <a:bodyPr/>
                    <a:lstStyle/>
                    <a:p>
                      <a:pPr algn="ctr"/>
                      <a:r>
                        <a:rPr lang="en-GB" b="1" dirty="0"/>
                        <a:t>87.0%</a:t>
                      </a:r>
                    </a:p>
                  </a:txBody>
                  <a:tcPr/>
                </a:tc>
                <a:tc>
                  <a:txBody>
                    <a:bodyPr/>
                    <a:lstStyle/>
                    <a:p>
                      <a:pPr algn="ctr"/>
                      <a:r>
                        <a:rPr lang="en-GB" b="1" dirty="0"/>
                        <a:t>86.1%</a:t>
                      </a:r>
                    </a:p>
                  </a:txBody>
                  <a:tcPr/>
                </a:tc>
                <a:extLst>
                  <a:ext uri="{0D108BD9-81ED-4DB2-BD59-A6C34878D82A}">
                    <a16:rowId xmlns:a16="http://schemas.microsoft.com/office/drawing/2014/main" val="1915080166"/>
                  </a:ext>
                </a:extLst>
              </a:tr>
              <a:tr h="370840">
                <a:tc>
                  <a:txBody>
                    <a:bodyPr/>
                    <a:lstStyle/>
                    <a:p>
                      <a:pPr algn="ctr"/>
                      <a:r>
                        <a:rPr lang="en-GB" dirty="0"/>
                        <a:t>April</a:t>
                      </a:r>
                    </a:p>
                  </a:txBody>
                  <a:tcPr/>
                </a:tc>
                <a:tc>
                  <a:txBody>
                    <a:bodyPr/>
                    <a:lstStyle/>
                    <a:p>
                      <a:pPr algn="ctr"/>
                      <a:r>
                        <a:rPr lang="en-GB" dirty="0"/>
                        <a:t>97.4%</a:t>
                      </a:r>
                    </a:p>
                  </a:txBody>
                  <a:tcPr/>
                </a:tc>
                <a:tc>
                  <a:txBody>
                    <a:bodyPr/>
                    <a:lstStyle/>
                    <a:p>
                      <a:pPr algn="ctr"/>
                      <a:r>
                        <a:rPr lang="en-GB" dirty="0"/>
                        <a:t>103.2%</a:t>
                      </a:r>
                    </a:p>
                  </a:txBody>
                  <a:tcPr/>
                </a:tc>
                <a:tc>
                  <a:txBody>
                    <a:bodyPr/>
                    <a:lstStyle/>
                    <a:p>
                      <a:pPr algn="ctr"/>
                      <a:r>
                        <a:rPr lang="en-GB" dirty="0"/>
                        <a:t>106.4%</a:t>
                      </a:r>
                    </a:p>
                  </a:txBody>
                  <a:tcPr/>
                </a:tc>
                <a:extLst>
                  <a:ext uri="{0D108BD9-81ED-4DB2-BD59-A6C34878D82A}">
                    <a16:rowId xmlns:a16="http://schemas.microsoft.com/office/drawing/2014/main" val="2027327573"/>
                  </a:ext>
                </a:extLst>
              </a:tr>
              <a:tr h="370840">
                <a:tc>
                  <a:txBody>
                    <a:bodyPr/>
                    <a:lstStyle/>
                    <a:p>
                      <a:pPr algn="ctr"/>
                      <a:r>
                        <a:rPr lang="en-GB" dirty="0"/>
                        <a:t>May</a:t>
                      </a:r>
                    </a:p>
                  </a:txBody>
                  <a:tcPr/>
                </a:tc>
                <a:tc>
                  <a:txBody>
                    <a:bodyPr/>
                    <a:lstStyle/>
                    <a:p>
                      <a:pPr algn="ctr"/>
                      <a:r>
                        <a:rPr lang="en-GB" dirty="0"/>
                        <a:t>96.1%</a:t>
                      </a:r>
                    </a:p>
                  </a:txBody>
                  <a:tcPr/>
                </a:tc>
                <a:tc>
                  <a:txBody>
                    <a:bodyPr/>
                    <a:lstStyle/>
                    <a:p>
                      <a:pPr algn="ctr"/>
                      <a:r>
                        <a:rPr lang="en-GB" dirty="0"/>
                        <a:t>117.2%</a:t>
                      </a:r>
                    </a:p>
                  </a:txBody>
                  <a:tcPr/>
                </a:tc>
                <a:tc>
                  <a:txBody>
                    <a:bodyPr/>
                    <a:lstStyle/>
                    <a:p>
                      <a:pPr algn="ctr"/>
                      <a:r>
                        <a:rPr lang="en-GB" dirty="0"/>
                        <a:t>109.9%</a:t>
                      </a:r>
                    </a:p>
                  </a:txBody>
                  <a:tcPr/>
                </a:tc>
                <a:extLst>
                  <a:ext uri="{0D108BD9-81ED-4DB2-BD59-A6C34878D82A}">
                    <a16:rowId xmlns:a16="http://schemas.microsoft.com/office/drawing/2014/main" val="2104808742"/>
                  </a:ext>
                </a:extLst>
              </a:tr>
              <a:tr h="370840">
                <a:tc>
                  <a:txBody>
                    <a:bodyPr/>
                    <a:lstStyle/>
                    <a:p>
                      <a:pPr algn="ctr"/>
                      <a:r>
                        <a:rPr lang="en-GB" dirty="0"/>
                        <a:t>June</a:t>
                      </a:r>
                    </a:p>
                  </a:txBody>
                  <a:tcPr/>
                </a:tc>
                <a:tc>
                  <a:txBody>
                    <a:bodyPr/>
                    <a:lstStyle/>
                    <a:p>
                      <a:pPr algn="ctr"/>
                      <a:r>
                        <a:rPr lang="en-GB" dirty="0"/>
                        <a:t>99.6%</a:t>
                      </a:r>
                    </a:p>
                  </a:txBody>
                  <a:tcPr/>
                </a:tc>
                <a:tc>
                  <a:txBody>
                    <a:bodyPr/>
                    <a:lstStyle/>
                    <a:p>
                      <a:pPr algn="ctr"/>
                      <a:r>
                        <a:rPr lang="en-GB" dirty="0"/>
                        <a:t>107.8%</a:t>
                      </a:r>
                    </a:p>
                  </a:txBody>
                  <a:tcPr/>
                </a:tc>
                <a:tc>
                  <a:txBody>
                    <a:bodyPr/>
                    <a:lstStyle/>
                    <a:p>
                      <a:pPr algn="ctr"/>
                      <a:r>
                        <a:rPr lang="en-GB" dirty="0"/>
                        <a:t>109.9%</a:t>
                      </a:r>
                    </a:p>
                  </a:txBody>
                  <a:tcPr/>
                </a:tc>
                <a:extLst>
                  <a:ext uri="{0D108BD9-81ED-4DB2-BD59-A6C34878D82A}">
                    <a16:rowId xmlns:a16="http://schemas.microsoft.com/office/drawing/2014/main" val="4082936837"/>
                  </a:ext>
                </a:extLst>
              </a:tr>
              <a:tr h="370840">
                <a:tc>
                  <a:txBody>
                    <a:bodyPr/>
                    <a:lstStyle/>
                    <a:p>
                      <a:pPr algn="ctr"/>
                      <a:r>
                        <a:rPr lang="en-GB" dirty="0"/>
                        <a:t>July</a:t>
                      </a:r>
                    </a:p>
                  </a:txBody>
                  <a:tcPr/>
                </a:tc>
                <a:tc>
                  <a:txBody>
                    <a:bodyPr/>
                    <a:lstStyle/>
                    <a:p>
                      <a:pPr algn="ctr"/>
                      <a:r>
                        <a:rPr lang="en-GB" dirty="0"/>
                        <a:t>134.4%</a:t>
                      </a:r>
                    </a:p>
                  </a:txBody>
                  <a:tcPr/>
                </a:tc>
                <a:tc>
                  <a:txBody>
                    <a:bodyPr/>
                    <a:lstStyle/>
                    <a:p>
                      <a:pPr algn="ctr"/>
                      <a:r>
                        <a:rPr lang="en-GB" dirty="0"/>
                        <a:t>109.4%</a:t>
                      </a:r>
                    </a:p>
                  </a:txBody>
                  <a:tcPr/>
                </a:tc>
                <a:tc>
                  <a:txBody>
                    <a:bodyPr/>
                    <a:lstStyle/>
                    <a:p>
                      <a:pPr algn="ctr"/>
                      <a:r>
                        <a:rPr lang="en-GB" dirty="0"/>
                        <a:t>113.1%</a:t>
                      </a:r>
                    </a:p>
                  </a:txBody>
                  <a:tcPr/>
                </a:tc>
                <a:extLst>
                  <a:ext uri="{0D108BD9-81ED-4DB2-BD59-A6C34878D82A}">
                    <a16:rowId xmlns:a16="http://schemas.microsoft.com/office/drawing/2014/main" val="1023191863"/>
                  </a:ext>
                </a:extLst>
              </a:tr>
              <a:tr h="370840">
                <a:tc>
                  <a:txBody>
                    <a:bodyPr/>
                    <a:lstStyle/>
                    <a:p>
                      <a:pPr algn="ctr"/>
                      <a:r>
                        <a:rPr lang="en-GB" dirty="0"/>
                        <a:t>August</a:t>
                      </a:r>
                    </a:p>
                  </a:txBody>
                  <a:tcPr/>
                </a:tc>
                <a:tc>
                  <a:txBody>
                    <a:bodyPr/>
                    <a:lstStyle/>
                    <a:p>
                      <a:pPr algn="ctr"/>
                      <a:r>
                        <a:rPr lang="en-GB" dirty="0"/>
                        <a:t>121.7%</a:t>
                      </a:r>
                    </a:p>
                  </a:txBody>
                  <a:tcPr/>
                </a:tc>
                <a:tc>
                  <a:txBody>
                    <a:bodyPr/>
                    <a:lstStyle/>
                    <a:p>
                      <a:pPr algn="ctr"/>
                      <a:r>
                        <a:rPr lang="en-GB" dirty="0"/>
                        <a:t>105.7%</a:t>
                      </a:r>
                    </a:p>
                  </a:txBody>
                  <a:tcPr/>
                </a:tc>
                <a:tc>
                  <a:txBody>
                    <a:bodyPr/>
                    <a:lstStyle/>
                    <a:p>
                      <a:pPr algn="ctr"/>
                      <a:r>
                        <a:rPr lang="en-GB" dirty="0"/>
                        <a:t>111.8%</a:t>
                      </a:r>
                    </a:p>
                  </a:txBody>
                  <a:tcPr/>
                </a:tc>
                <a:extLst>
                  <a:ext uri="{0D108BD9-81ED-4DB2-BD59-A6C34878D82A}">
                    <a16:rowId xmlns:a16="http://schemas.microsoft.com/office/drawing/2014/main" val="312623155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September</a:t>
                      </a:r>
                    </a:p>
                  </a:txBody>
                  <a:tcPr/>
                </a:tc>
                <a:tc>
                  <a:txBody>
                    <a:bodyPr/>
                    <a:lstStyle/>
                    <a:p>
                      <a:pPr algn="ctr"/>
                      <a:r>
                        <a:rPr lang="en-GB" dirty="0"/>
                        <a:t>116.0%</a:t>
                      </a:r>
                    </a:p>
                  </a:txBody>
                  <a:tcPr/>
                </a:tc>
                <a:tc>
                  <a:txBody>
                    <a:bodyPr/>
                    <a:lstStyle/>
                    <a:p>
                      <a:pPr algn="ctr"/>
                      <a:r>
                        <a:rPr lang="en-GB" dirty="0"/>
                        <a:t>107.3%</a:t>
                      </a:r>
                    </a:p>
                  </a:txBody>
                  <a:tcPr/>
                </a:tc>
                <a:tc>
                  <a:txBody>
                    <a:bodyPr/>
                    <a:lstStyle/>
                    <a:p>
                      <a:pPr algn="ctr"/>
                      <a:r>
                        <a:rPr lang="en-GB" dirty="0"/>
                        <a:t>110.7%</a:t>
                      </a:r>
                    </a:p>
                  </a:txBody>
                  <a:tcPr/>
                </a:tc>
                <a:extLst>
                  <a:ext uri="{0D108BD9-81ED-4DB2-BD59-A6C34878D82A}">
                    <a16:rowId xmlns:a16="http://schemas.microsoft.com/office/drawing/2014/main" val="86871991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October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dirty="0"/>
                        <a:t>106.3%</a:t>
                      </a:r>
                    </a:p>
                  </a:txBody>
                  <a:tcPr/>
                </a:tc>
                <a:tc>
                  <a:txBody>
                    <a:bodyPr/>
                    <a:lstStyle/>
                    <a:p>
                      <a:pPr algn="ctr"/>
                      <a:r>
                        <a:rPr lang="en-GB" dirty="0"/>
                        <a:t>100.7%</a:t>
                      </a:r>
                    </a:p>
                  </a:txBody>
                  <a:tcPr/>
                </a:tc>
                <a:tc>
                  <a:txBody>
                    <a:bodyPr/>
                    <a:lstStyle/>
                    <a:p>
                      <a:pPr algn="ctr"/>
                      <a:r>
                        <a:rPr lang="en-GB" dirty="0"/>
                        <a:t>109.8%</a:t>
                      </a:r>
                    </a:p>
                  </a:txBody>
                  <a:tcPr/>
                </a:tc>
                <a:extLst>
                  <a:ext uri="{0D108BD9-81ED-4DB2-BD59-A6C34878D82A}">
                    <a16:rowId xmlns:a16="http://schemas.microsoft.com/office/drawing/2014/main" val="2486123322"/>
                  </a:ext>
                </a:extLst>
              </a:tr>
              <a:tr h="370840">
                <a:tc>
                  <a:txBody>
                    <a:bodyPr/>
                    <a:lstStyle/>
                    <a:p>
                      <a:pPr algn="ctr"/>
                      <a:r>
                        <a:rPr lang="en-GB" dirty="0"/>
                        <a:t>November</a:t>
                      </a:r>
                    </a:p>
                  </a:txBody>
                  <a:tcPr/>
                </a:tc>
                <a:tc>
                  <a:txBody>
                    <a:bodyPr/>
                    <a:lstStyle/>
                    <a:p>
                      <a:pPr algn="ctr"/>
                      <a:r>
                        <a:rPr lang="en-GB" dirty="0"/>
                        <a:t>106.3%</a:t>
                      </a:r>
                    </a:p>
                  </a:txBody>
                  <a:tcPr/>
                </a:tc>
                <a:tc>
                  <a:txBody>
                    <a:bodyPr/>
                    <a:lstStyle/>
                    <a:p>
                      <a:pPr algn="ctr"/>
                      <a:r>
                        <a:rPr lang="en-GB" dirty="0"/>
                        <a:t>113.5%</a:t>
                      </a:r>
                    </a:p>
                  </a:txBody>
                  <a:tcPr/>
                </a:tc>
                <a:tc>
                  <a:txBody>
                    <a:bodyPr/>
                    <a:lstStyle/>
                    <a:p>
                      <a:pPr algn="ctr"/>
                      <a:r>
                        <a:rPr lang="en-GB" dirty="0"/>
                        <a:t>111.0%</a:t>
                      </a:r>
                    </a:p>
                  </a:txBody>
                  <a:tcPr/>
                </a:tc>
                <a:extLst>
                  <a:ext uri="{0D108BD9-81ED-4DB2-BD59-A6C34878D82A}">
                    <a16:rowId xmlns:a16="http://schemas.microsoft.com/office/drawing/2014/main" val="886195839"/>
                  </a:ext>
                </a:extLst>
              </a:tr>
            </a:tbl>
          </a:graphicData>
        </a:graphic>
      </p:graphicFrame>
      <p:sp>
        <p:nvSpPr>
          <p:cNvPr id="3" name="TextBox 2">
            <a:extLst>
              <a:ext uri="{FF2B5EF4-FFF2-40B4-BE49-F238E27FC236}">
                <a16:creationId xmlns:a16="http://schemas.microsoft.com/office/drawing/2014/main" id="{9B1F6B3D-22E1-C77B-FCEE-7760ACCE7C3C}"/>
              </a:ext>
            </a:extLst>
          </p:cNvPr>
          <p:cNvSpPr txBox="1"/>
          <p:nvPr/>
        </p:nvSpPr>
        <p:spPr>
          <a:xfrm>
            <a:off x="838200" y="6039802"/>
            <a:ext cx="6695359" cy="276999"/>
          </a:xfrm>
          <a:prstGeom prst="rect">
            <a:avLst/>
          </a:prstGeom>
          <a:noFill/>
        </p:spPr>
        <p:txBody>
          <a:bodyPr wrap="none" rtlCol="0">
            <a:spAutoFit/>
          </a:bodyPr>
          <a:lstStyle/>
          <a:p>
            <a:r>
              <a:rPr lang="en-GB" sz="1200" b="1" dirty="0"/>
              <a:t>Source: </a:t>
            </a:r>
            <a:r>
              <a:rPr lang="en-GB" sz="1200" dirty="0"/>
              <a:t>www.whatdotheyknow.com/request/emergency_active_travel_tranche_2#incoming-2040001</a:t>
            </a:r>
          </a:p>
        </p:txBody>
      </p:sp>
    </p:spTree>
    <p:extLst>
      <p:ext uri="{BB962C8B-B14F-4D97-AF65-F5344CB8AC3E}">
        <p14:creationId xmlns:p14="http://schemas.microsoft.com/office/powerpoint/2010/main" val="2152366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734F8-68A5-8C2C-1F6A-7248CA75C7D1}"/>
              </a:ext>
            </a:extLst>
          </p:cNvPr>
          <p:cNvSpPr>
            <a:spLocks noGrp="1"/>
          </p:cNvSpPr>
          <p:nvPr>
            <p:ph type="title"/>
          </p:nvPr>
        </p:nvSpPr>
        <p:spPr>
          <a:xfrm>
            <a:off x="838200" y="365125"/>
            <a:ext cx="11353800" cy="1325563"/>
          </a:xfrm>
        </p:spPr>
        <p:txBody>
          <a:bodyPr>
            <a:noAutofit/>
          </a:bodyPr>
          <a:lstStyle/>
          <a:p>
            <a:r>
              <a:rPr lang="en-GB" b="1" dirty="0"/>
              <a:t>Pollution levels (NO2) fell by less around LTNs </a:t>
            </a:r>
            <a:br>
              <a:rPr lang="en-GB" b="1" dirty="0"/>
            </a:br>
            <a:r>
              <a:rPr lang="en-GB" b="1" dirty="0"/>
              <a:t>than in comparator locations</a:t>
            </a:r>
          </a:p>
        </p:txBody>
      </p:sp>
      <p:sp>
        <p:nvSpPr>
          <p:cNvPr id="3" name="Content Placeholder 2">
            <a:extLst>
              <a:ext uri="{FF2B5EF4-FFF2-40B4-BE49-F238E27FC236}">
                <a16:creationId xmlns:a16="http://schemas.microsoft.com/office/drawing/2014/main" id="{DCF70807-5609-F2FB-A63E-4C056EF621BA}"/>
              </a:ext>
            </a:extLst>
          </p:cNvPr>
          <p:cNvSpPr>
            <a:spLocks noGrp="1"/>
          </p:cNvSpPr>
          <p:nvPr>
            <p:ph idx="1"/>
          </p:nvPr>
        </p:nvSpPr>
        <p:spPr>
          <a:xfrm>
            <a:off x="1009650" y="1761942"/>
            <a:ext cx="10515600" cy="1938992"/>
          </a:xfrm>
        </p:spPr>
        <p:txBody>
          <a:bodyPr>
            <a:normAutofit lnSpcReduction="10000"/>
          </a:bodyPr>
          <a:lstStyle/>
          <a:p>
            <a:pPr marL="0" indent="0">
              <a:buNone/>
            </a:pPr>
            <a:r>
              <a:rPr lang="en-GB" sz="2400" i="1" dirty="0"/>
              <a:t>“Using NO2 levels as a proxy for overall air pollution, </a:t>
            </a:r>
            <a:r>
              <a:rPr lang="en-GB" sz="2400" b="1" i="1" dirty="0"/>
              <a:t>air pollution in comparison sites has reduced by 17% </a:t>
            </a:r>
            <a:r>
              <a:rPr lang="en-GB" sz="2400" i="1" dirty="0"/>
              <a:t>from pre-COVID levels, while </a:t>
            </a:r>
            <a:r>
              <a:rPr lang="en-GB" sz="2400" b="1" i="1" dirty="0"/>
              <a:t>air pollution has reduced by 8% in monitoring areas on LTN boundary roads during the same time period</a:t>
            </a:r>
            <a:r>
              <a:rPr lang="en-GB" sz="2400" i="1" dirty="0"/>
              <a:t>. By applying air pollution improvements in comparison sites as a reduction factor, </a:t>
            </a:r>
            <a:r>
              <a:rPr lang="en-GB" sz="2400" b="1" i="1" dirty="0"/>
              <a:t>Cowley LTN boundary roads have experienced an average relative increase in air pollution levels of 9%.”</a:t>
            </a:r>
          </a:p>
        </p:txBody>
      </p:sp>
      <p:sp>
        <p:nvSpPr>
          <p:cNvPr id="4" name="Footer Placeholder 3">
            <a:extLst>
              <a:ext uri="{FF2B5EF4-FFF2-40B4-BE49-F238E27FC236}">
                <a16:creationId xmlns:a16="http://schemas.microsoft.com/office/drawing/2014/main" id="{D515FDE7-9FE0-32A9-60DD-AB2FA70308FC}"/>
              </a:ext>
            </a:extLst>
          </p:cNvPr>
          <p:cNvSpPr>
            <a:spLocks noGrp="1"/>
          </p:cNvSpPr>
          <p:nvPr>
            <p:ph type="ftr" sz="quarter" idx="11"/>
          </p:nvPr>
        </p:nvSpPr>
        <p:spPr>
          <a:xfrm>
            <a:off x="6096000" y="6171694"/>
            <a:ext cx="4114800" cy="365125"/>
          </a:xfrm>
        </p:spPr>
        <p:txBody>
          <a:bodyPr/>
          <a:lstStyle/>
          <a:p>
            <a:r>
              <a:rPr lang="en-GB"/>
              <a:t>www.reconnectingoxford.com</a:t>
            </a:r>
          </a:p>
        </p:txBody>
      </p:sp>
      <p:sp>
        <p:nvSpPr>
          <p:cNvPr id="5" name="TextBox 4">
            <a:extLst>
              <a:ext uri="{FF2B5EF4-FFF2-40B4-BE49-F238E27FC236}">
                <a16:creationId xmlns:a16="http://schemas.microsoft.com/office/drawing/2014/main" id="{593828EB-0629-D317-0877-86754E5B9E94}"/>
              </a:ext>
            </a:extLst>
          </p:cNvPr>
          <p:cNvSpPr txBox="1"/>
          <p:nvPr/>
        </p:nvSpPr>
        <p:spPr>
          <a:xfrm>
            <a:off x="1009650" y="3764478"/>
            <a:ext cx="7905750" cy="1938992"/>
          </a:xfrm>
          <a:prstGeom prst="rect">
            <a:avLst/>
          </a:prstGeom>
          <a:noFill/>
        </p:spPr>
        <p:txBody>
          <a:bodyPr wrap="square" rtlCol="0">
            <a:spAutoFit/>
          </a:bodyPr>
          <a:lstStyle/>
          <a:p>
            <a:r>
              <a:rPr lang="en-GB" sz="2400" b="1" dirty="0"/>
              <a:t>Specific findings – comparable (relative) increases</a:t>
            </a:r>
          </a:p>
          <a:p>
            <a:pPr marL="285750" indent="-285750">
              <a:buFont typeface="Wingdings" panose="05000000000000000000" pitchFamily="2" charset="2"/>
              <a:buChar char="Ø"/>
            </a:pPr>
            <a:r>
              <a:rPr lang="en-GB" sz="2400" dirty="0"/>
              <a:t>Iffley Road / Boundary Brook Road = up 4%</a:t>
            </a:r>
          </a:p>
          <a:p>
            <a:pPr marL="285750" indent="-285750">
              <a:buFont typeface="Wingdings" panose="05000000000000000000" pitchFamily="2" charset="2"/>
              <a:buChar char="Ø"/>
            </a:pPr>
            <a:r>
              <a:rPr lang="en-GB" sz="2400" dirty="0"/>
              <a:t>Oxford Road / Between Towns Road = up 11%</a:t>
            </a:r>
          </a:p>
          <a:p>
            <a:pPr marL="285750" indent="-285750">
              <a:buFont typeface="Wingdings" panose="05000000000000000000" pitchFamily="2" charset="2"/>
              <a:buChar char="Ø"/>
            </a:pPr>
            <a:r>
              <a:rPr lang="en-GB" sz="2400" dirty="0"/>
              <a:t>Hollow Way / Bennett Crescent = up 13%</a:t>
            </a:r>
          </a:p>
          <a:p>
            <a:pPr marL="285750" indent="-285750">
              <a:buFont typeface="Wingdings" panose="05000000000000000000" pitchFamily="2" charset="2"/>
              <a:buChar char="Ø"/>
            </a:pPr>
            <a:r>
              <a:rPr lang="en-GB" sz="2400" dirty="0"/>
              <a:t>Cowley Road / Oxford Road = up 14%</a:t>
            </a:r>
          </a:p>
        </p:txBody>
      </p:sp>
      <p:sp>
        <p:nvSpPr>
          <p:cNvPr id="7" name="TextBox 6">
            <a:extLst>
              <a:ext uri="{FF2B5EF4-FFF2-40B4-BE49-F238E27FC236}">
                <a16:creationId xmlns:a16="http://schemas.microsoft.com/office/drawing/2014/main" id="{EFC54D43-1236-C432-4788-E5A4637E8949}"/>
              </a:ext>
            </a:extLst>
          </p:cNvPr>
          <p:cNvSpPr txBox="1"/>
          <p:nvPr/>
        </p:nvSpPr>
        <p:spPr>
          <a:xfrm>
            <a:off x="1028700" y="5837909"/>
            <a:ext cx="10306050" cy="276999"/>
          </a:xfrm>
          <a:prstGeom prst="rect">
            <a:avLst/>
          </a:prstGeom>
          <a:noFill/>
        </p:spPr>
        <p:txBody>
          <a:bodyPr wrap="square">
            <a:spAutoFit/>
          </a:bodyPr>
          <a:lstStyle/>
          <a:p>
            <a:r>
              <a:rPr lang="en-GB" sz="1200" b="1" dirty="0"/>
              <a:t>Source: </a:t>
            </a:r>
            <a:r>
              <a:rPr lang="en-GB" sz="1200" dirty="0"/>
              <a:t>Oxfordshire County Council: Emergency Active Travel Tranche 1: Cowley LTN Evaluation report, p398</a:t>
            </a:r>
          </a:p>
        </p:txBody>
      </p:sp>
    </p:spTree>
    <p:extLst>
      <p:ext uri="{BB962C8B-B14F-4D97-AF65-F5344CB8AC3E}">
        <p14:creationId xmlns:p14="http://schemas.microsoft.com/office/powerpoint/2010/main" val="28259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D054F-ED02-D9D2-9639-A8979D07DD66}"/>
              </a:ext>
            </a:extLst>
          </p:cNvPr>
          <p:cNvSpPr>
            <a:spLocks noGrp="1"/>
          </p:cNvSpPr>
          <p:nvPr>
            <p:ph type="title"/>
          </p:nvPr>
        </p:nvSpPr>
        <p:spPr>
          <a:xfrm>
            <a:off x="838200" y="1936077"/>
            <a:ext cx="10515600" cy="1204286"/>
          </a:xfrm>
        </p:spPr>
        <p:txBody>
          <a:bodyPr>
            <a:normAutofit/>
          </a:bodyPr>
          <a:lstStyle/>
          <a:p>
            <a:pPr algn="ctr"/>
            <a:r>
              <a:rPr lang="en-GB" sz="2000" b="1" dirty="0"/>
              <a:t>Rolling 12-month Hollow Way NO2 pollution averages in µg/m3</a:t>
            </a:r>
            <a:br>
              <a:rPr lang="en-GB" sz="2000" b="1" dirty="0"/>
            </a:br>
            <a:r>
              <a:rPr lang="en-GB" sz="2000" b="1" dirty="0"/>
              <a:t>Projections ONLY from March 2022, using 2019 historic data</a:t>
            </a:r>
            <a:endParaRPr lang="en-GB" sz="2000" dirty="0"/>
          </a:p>
        </p:txBody>
      </p:sp>
      <p:sp>
        <p:nvSpPr>
          <p:cNvPr id="4" name="Footer Placeholder 3">
            <a:extLst>
              <a:ext uri="{FF2B5EF4-FFF2-40B4-BE49-F238E27FC236}">
                <a16:creationId xmlns:a16="http://schemas.microsoft.com/office/drawing/2014/main" id="{4B587E87-BD66-A270-B371-1304AC472FCB}"/>
              </a:ext>
            </a:extLst>
          </p:cNvPr>
          <p:cNvSpPr>
            <a:spLocks noGrp="1"/>
          </p:cNvSpPr>
          <p:nvPr>
            <p:ph type="ftr" sz="quarter" idx="11"/>
          </p:nvPr>
        </p:nvSpPr>
        <p:spPr/>
        <p:txBody>
          <a:bodyPr/>
          <a:lstStyle/>
          <a:p>
            <a:r>
              <a:rPr lang="en-GB"/>
              <a:t>www.reconnectingoxford.com</a:t>
            </a:r>
          </a:p>
        </p:txBody>
      </p:sp>
      <p:graphicFrame>
        <p:nvGraphicFramePr>
          <p:cNvPr id="5" name="Content Placeholder 4">
            <a:extLst>
              <a:ext uri="{FF2B5EF4-FFF2-40B4-BE49-F238E27FC236}">
                <a16:creationId xmlns:a16="http://schemas.microsoft.com/office/drawing/2014/main" id="{1711729C-82FD-13FC-92D6-BE4132EE2472}"/>
              </a:ext>
            </a:extLst>
          </p:cNvPr>
          <p:cNvGraphicFramePr>
            <a:graphicFrameLocks noGrp="1"/>
          </p:cNvGraphicFramePr>
          <p:nvPr>
            <p:ph idx="1"/>
            <p:extLst>
              <p:ext uri="{D42A27DB-BD31-4B8C-83A1-F6EECF244321}">
                <p14:modId xmlns:p14="http://schemas.microsoft.com/office/powerpoint/2010/main" val="1153627261"/>
              </p:ext>
            </p:extLst>
          </p:nvPr>
        </p:nvGraphicFramePr>
        <p:xfrm>
          <a:off x="838200" y="2392219"/>
          <a:ext cx="10515600" cy="325080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D6A0D8B8-0AAC-AF8A-8A42-22DBBE9CBF65}"/>
              </a:ext>
            </a:extLst>
          </p:cNvPr>
          <p:cNvSpPr txBox="1"/>
          <p:nvPr/>
        </p:nvSpPr>
        <p:spPr>
          <a:xfrm>
            <a:off x="766618" y="609600"/>
            <a:ext cx="10515600" cy="1446550"/>
          </a:xfrm>
          <a:prstGeom prst="rect">
            <a:avLst/>
          </a:prstGeom>
          <a:noFill/>
        </p:spPr>
        <p:txBody>
          <a:bodyPr wrap="square" rtlCol="0">
            <a:spAutoFit/>
          </a:bodyPr>
          <a:lstStyle/>
          <a:p>
            <a:r>
              <a:rPr lang="en-GB" sz="4400" b="1" dirty="0"/>
              <a:t>Pollution levels on Hollow Way are on trend to breach legal limits for the first time</a:t>
            </a:r>
          </a:p>
        </p:txBody>
      </p:sp>
      <p:sp>
        <p:nvSpPr>
          <p:cNvPr id="7" name="TextBox 6">
            <a:extLst>
              <a:ext uri="{FF2B5EF4-FFF2-40B4-BE49-F238E27FC236}">
                <a16:creationId xmlns:a16="http://schemas.microsoft.com/office/drawing/2014/main" id="{07F5A3DE-2515-2915-5844-FD768F96895B}"/>
              </a:ext>
            </a:extLst>
          </p:cNvPr>
          <p:cNvSpPr txBox="1"/>
          <p:nvPr/>
        </p:nvSpPr>
        <p:spPr>
          <a:xfrm>
            <a:off x="991362" y="5768854"/>
            <a:ext cx="9414510" cy="276999"/>
          </a:xfrm>
          <a:prstGeom prst="rect">
            <a:avLst/>
          </a:prstGeom>
          <a:noFill/>
        </p:spPr>
        <p:txBody>
          <a:bodyPr wrap="square">
            <a:spAutoFit/>
          </a:bodyPr>
          <a:lstStyle/>
          <a:p>
            <a:r>
              <a:rPr lang="en-GB" sz="1200" b="1" dirty="0"/>
              <a:t>Sources: </a:t>
            </a:r>
            <a:r>
              <a:rPr lang="en-GB" sz="1200" dirty="0"/>
              <a:t>Oxford City Council Air quality annual status reports, 2020 – 2021, various freedom of information requests to Oxford City Council</a:t>
            </a:r>
          </a:p>
        </p:txBody>
      </p:sp>
    </p:spTree>
    <p:extLst>
      <p:ext uri="{BB962C8B-B14F-4D97-AF65-F5344CB8AC3E}">
        <p14:creationId xmlns:p14="http://schemas.microsoft.com/office/powerpoint/2010/main" val="1924267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E742387C0D1BC4B879D5114F6C9C7F2" ma:contentTypeVersion="16" ma:contentTypeDescription="Create a new document." ma:contentTypeScope="" ma:versionID="e06e9e5604a7fe4f2b6c21903c67009f">
  <xsd:schema xmlns:xsd="http://www.w3.org/2001/XMLSchema" xmlns:xs="http://www.w3.org/2001/XMLSchema" xmlns:p="http://schemas.microsoft.com/office/2006/metadata/properties" xmlns:ns2="d0003ca3-18af-4111-90d7-08afd6650162" xmlns:ns3="2f1f32b7-7d30-4fc6-9f4a-1996fa3f1613" targetNamespace="http://schemas.microsoft.com/office/2006/metadata/properties" ma:root="true" ma:fieldsID="80fe654f0218097e188cb6bf8b4fff90" ns2:_="" ns3:_="">
    <xsd:import namespace="d0003ca3-18af-4111-90d7-08afd6650162"/>
    <xsd:import namespace="2f1f32b7-7d30-4fc6-9f4a-1996fa3f161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003ca3-18af-4111-90d7-08afd66501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1f32b7-7d30-4fc6-9f4a-1996fa3f161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16264b0-d2da-48f2-b90d-81f2df232f0d}" ma:internalName="TaxCatchAll" ma:showField="CatchAllData" ma:web="2f1f32b7-7d30-4fc6-9f4a-1996fa3f161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0003ca3-18af-4111-90d7-08afd6650162">
      <Terms xmlns="http://schemas.microsoft.com/office/infopath/2007/PartnerControls"/>
    </lcf76f155ced4ddcb4097134ff3c332f>
    <TaxCatchAll xmlns="2f1f32b7-7d30-4fc6-9f4a-1996fa3f1613" xsi:nil="true"/>
  </documentManagement>
</p:properties>
</file>

<file path=customXml/itemProps1.xml><?xml version="1.0" encoding="utf-8"?>
<ds:datastoreItem xmlns:ds="http://schemas.openxmlformats.org/officeDocument/2006/customXml" ds:itemID="{4AC76BED-9F0B-418F-A2A0-E652C7502EF0}"/>
</file>

<file path=customXml/itemProps2.xml><?xml version="1.0" encoding="utf-8"?>
<ds:datastoreItem xmlns:ds="http://schemas.openxmlformats.org/officeDocument/2006/customXml" ds:itemID="{21EF5EB7-1CE3-40F6-9EA8-620AEE3BCB7D}"/>
</file>

<file path=customXml/itemProps3.xml><?xml version="1.0" encoding="utf-8"?>
<ds:datastoreItem xmlns:ds="http://schemas.openxmlformats.org/officeDocument/2006/customXml" ds:itemID="{F7AC76F3-A5E0-4410-A376-98C798C62960}"/>
</file>

<file path=docProps/app.xml><?xml version="1.0" encoding="utf-8"?>
<Properties xmlns="http://schemas.openxmlformats.org/officeDocument/2006/extended-properties" xmlns:vt="http://schemas.openxmlformats.org/officeDocument/2006/docPropsVTypes">
  <TotalTime>594</TotalTime>
  <Words>1346</Words>
  <Application>Microsoft Office PowerPoint</Application>
  <PresentationFormat>Widescreen</PresentationFormat>
  <Paragraphs>156</Paragraphs>
  <Slides>14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Helvetica Neue</vt:lpstr>
      <vt:lpstr>Wingdings</vt:lpstr>
      <vt:lpstr>Office Theme</vt:lpstr>
      <vt:lpstr>Street Voice Citizens’ Jury 26 June 2022</vt:lpstr>
      <vt:lpstr>      About me… </vt:lpstr>
      <vt:lpstr>PowerPoint Presentation</vt:lpstr>
      <vt:lpstr>Common criticisms of LTNs – mostly justified</vt:lpstr>
      <vt:lpstr>Evidence from Oxford</vt:lpstr>
      <vt:lpstr>Do LTNs increase traffic on Oxford’s main roads? Overall - yes, they do.</vt:lpstr>
      <vt:lpstr>Worst-affected LTN boundary roads % volumes of traffic in 2021, compared with 2019</vt:lpstr>
      <vt:lpstr>Pollution levels (NO2) fell by less around LTNs  than in comparator locations</vt:lpstr>
      <vt:lpstr>Rolling 12-month Hollow Way NO2 pollution averages in µg/m3 Projections ONLY from March 2022, using 2019 historic data</vt:lpstr>
      <vt:lpstr>LTNs make traffic worse – and bus reliability suffers</vt:lpstr>
      <vt:lpstr>Average daily walking levels within LTNs barely changed between 2019 and 2021 – and were often lower</vt:lpstr>
      <vt:lpstr>Average daily cycling levels within LTNs barely changed between 2019 and 2021 – and were often lower</vt:lpstr>
      <vt:lpstr>“In my position, faced with your question, trying to find solutions that work for everyone affected in Oxford, my advice would be: Oxfordshire County Council should scrap the recently-introduced LTNs in Oxford.   LTNs are bad for health, bad for the climate, and actively make many people’s lives worse. LTNs also  DO NOT noticeably improve active travel - which one of their supposed objectives.”</vt:lpstr>
      <vt:lpstr>Thank you!  We live at www.reconnectingoxford.com Twitter: @ReconnectingOx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Steet Voice Citizen’s Jury 26 June 2022</dc:title>
  <dc:creator>Richard Parnham</dc:creator>
  <cp:lastModifiedBy>Richard Parnham</cp:lastModifiedBy>
  <cp:revision>8</cp:revision>
  <dcterms:created xsi:type="dcterms:W3CDTF">2022-06-24T18:38:03Z</dcterms:created>
  <dcterms:modified xsi:type="dcterms:W3CDTF">2022-06-25T16:54:21Z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0x010100FE742387C0D1BC4B879D5114F6C9C7F2</vt:lpwstr>
  </property>
</Properties>
</file>