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2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drawings/drawing1.xml" ContentType="application/vnd.openxmlformats-officedocument.drawingml.chartshapes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10"/>
  </p:notesMasterIdLst>
  <p:handoutMasterIdLst>
    <p:handoutMasterId r:id="rId11"/>
  </p:handoutMasterIdLst>
  <p:sldIdLst>
    <p:sldId id="256" r:id="rId2"/>
    <p:sldId id="293" r:id="rId3"/>
    <p:sldId id="294" r:id="rId4"/>
    <p:sldId id="295" r:id="rId5"/>
    <p:sldId id="303" r:id="rId6"/>
    <p:sldId id="301" r:id="rId7"/>
    <p:sldId id="300" r:id="rId8"/>
    <p:sldId id="302" r:id="rId9"/>
  </p:sldIdLst>
  <p:sldSz cx="12192000" cy="6858000"/>
  <p:notesSz cx="9158288" cy="68659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564675"/>
    <a:srgbClr val="B2AEA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AEC21E0-D6CB-4E84-9301-DC5A0F24605F}" v="60" dt="2022-06-26T08:39:04.62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025" autoAdjust="0"/>
    <p:restoredTop sz="93792" autoAdjust="0"/>
  </p:normalViewPr>
  <p:slideViewPr>
    <p:cSldViewPr snapToObjects="1">
      <p:cViewPr varScale="1">
        <p:scale>
          <a:sx n="101" d="100"/>
          <a:sy n="101" d="100"/>
        </p:scale>
        <p:origin x="738" y="102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18" Type="http://schemas.openxmlformats.org/officeDocument/2006/relationships/customXml" Target="../customXml/item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17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microsoft.com/office/2016/11/relationships/changesInfo" Target="changesInfos/changesInfo1.xml"/><Relationship Id="rId20" Type="http://schemas.openxmlformats.org/officeDocument/2006/relationships/customXml" Target="../customXml/item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19" Type="http://schemas.openxmlformats.org/officeDocument/2006/relationships/customXml" Target="../customXml/item2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obin" userId="9d55872a0df24867" providerId="LiveId" clId="{DAEC21E0-D6CB-4E84-9301-DC5A0F24605F}"/>
    <pc:docChg chg="undo custSel modSld">
      <pc:chgData name="Robin" userId="9d55872a0df24867" providerId="LiveId" clId="{DAEC21E0-D6CB-4E84-9301-DC5A0F24605F}" dt="2022-06-26T08:42:03.470" v="549" actId="20577"/>
      <pc:docMkLst>
        <pc:docMk/>
      </pc:docMkLst>
      <pc:sldChg chg="addSp modSp mod">
        <pc:chgData name="Robin" userId="9d55872a0df24867" providerId="LiveId" clId="{DAEC21E0-D6CB-4E84-9301-DC5A0F24605F}" dt="2022-06-26T08:38:11.973" v="365" actId="1035"/>
        <pc:sldMkLst>
          <pc:docMk/>
          <pc:sldMk cId="2667729351" sldId="256"/>
        </pc:sldMkLst>
        <pc:spChg chg="mod">
          <ac:chgData name="Robin" userId="9d55872a0df24867" providerId="LiveId" clId="{DAEC21E0-D6CB-4E84-9301-DC5A0F24605F}" dt="2022-06-26T08:38:11.973" v="365" actId="1035"/>
          <ac:spMkLst>
            <pc:docMk/>
            <pc:sldMk cId="2667729351" sldId="256"/>
            <ac:spMk id="3" creationId="{00000000-0000-0000-0000-000000000000}"/>
          </ac:spMkLst>
        </pc:spChg>
        <pc:picChg chg="add mod modCrop">
          <ac:chgData name="Robin" userId="9d55872a0df24867" providerId="LiveId" clId="{DAEC21E0-D6CB-4E84-9301-DC5A0F24605F}" dt="2022-06-26T08:37:59.532" v="362" actId="1036"/>
          <ac:picMkLst>
            <pc:docMk/>
            <pc:sldMk cId="2667729351" sldId="256"/>
            <ac:picMk id="5" creationId="{DD6C3704-9032-AF99-70AB-C535E818DD9F}"/>
          </ac:picMkLst>
        </pc:picChg>
        <pc:picChg chg="add mod modCrop">
          <ac:chgData name="Robin" userId="9d55872a0df24867" providerId="LiveId" clId="{DAEC21E0-D6CB-4E84-9301-DC5A0F24605F}" dt="2022-06-26T08:37:53.484" v="359" actId="1076"/>
          <ac:picMkLst>
            <pc:docMk/>
            <pc:sldMk cId="2667729351" sldId="256"/>
            <ac:picMk id="6" creationId="{34856732-85F5-FB1F-28D2-098B6BF30759}"/>
          </ac:picMkLst>
        </pc:picChg>
      </pc:sldChg>
      <pc:sldChg chg="addSp modSp mod">
        <pc:chgData name="Robin" userId="9d55872a0df24867" providerId="LiveId" clId="{DAEC21E0-D6CB-4E84-9301-DC5A0F24605F}" dt="2022-06-26T08:42:03.470" v="549" actId="20577"/>
        <pc:sldMkLst>
          <pc:docMk/>
          <pc:sldMk cId="2358604760" sldId="293"/>
        </pc:sldMkLst>
        <pc:spChg chg="mod">
          <ac:chgData name="Robin" userId="9d55872a0df24867" providerId="LiveId" clId="{DAEC21E0-D6CB-4E84-9301-DC5A0F24605F}" dt="2022-06-26T08:42:03.470" v="549" actId="20577"/>
          <ac:spMkLst>
            <pc:docMk/>
            <pc:sldMk cId="2358604760" sldId="293"/>
            <ac:spMk id="3" creationId="{197A929D-955B-4E13-B9FC-388E303221B9}"/>
          </ac:spMkLst>
        </pc:spChg>
        <pc:spChg chg="add mod">
          <ac:chgData name="Robin" userId="9d55872a0df24867" providerId="LiveId" clId="{DAEC21E0-D6CB-4E84-9301-DC5A0F24605F}" dt="2022-06-26T08:41:12.038" v="519" actId="20577"/>
          <ac:spMkLst>
            <pc:docMk/>
            <pc:sldMk cId="2358604760" sldId="293"/>
            <ac:spMk id="16" creationId="{29FEF3FB-5303-142A-8D83-269045615995}"/>
          </ac:spMkLst>
        </pc:spChg>
        <pc:spChg chg="mod">
          <ac:chgData name="Robin" userId="9d55872a0df24867" providerId="LiveId" clId="{DAEC21E0-D6CB-4E84-9301-DC5A0F24605F}" dt="2022-06-26T08:40:22.251" v="495" actId="1035"/>
          <ac:spMkLst>
            <pc:docMk/>
            <pc:sldMk cId="2358604760" sldId="293"/>
            <ac:spMk id="29" creationId="{D6AAC911-BF1C-BC5B-3F3B-785302107210}"/>
          </ac:spMkLst>
        </pc:spChg>
      </pc:sldChg>
      <pc:sldChg chg="addSp delSp modSp mod">
        <pc:chgData name="Robin" userId="9d55872a0df24867" providerId="LiveId" clId="{DAEC21E0-D6CB-4E84-9301-DC5A0F24605F}" dt="2022-06-26T08:34:29.308" v="344" actId="1035"/>
        <pc:sldMkLst>
          <pc:docMk/>
          <pc:sldMk cId="1726553223" sldId="301"/>
        </pc:sldMkLst>
        <pc:spChg chg="add del mod">
          <ac:chgData name="Robin" userId="9d55872a0df24867" providerId="LiveId" clId="{DAEC21E0-D6CB-4E84-9301-DC5A0F24605F}" dt="2022-06-26T07:13:31.653" v="137" actId="478"/>
          <ac:spMkLst>
            <pc:docMk/>
            <pc:sldMk cId="1726553223" sldId="301"/>
            <ac:spMk id="6" creationId="{CC29FE2A-0ACF-2D94-C36A-FB9826CF9206}"/>
          </ac:spMkLst>
        </pc:spChg>
        <pc:spChg chg="mod">
          <ac:chgData name="Robin" userId="9d55872a0df24867" providerId="LiveId" clId="{DAEC21E0-D6CB-4E84-9301-DC5A0F24605F}" dt="2022-06-26T08:31:00.640" v="200" actId="14100"/>
          <ac:spMkLst>
            <pc:docMk/>
            <pc:sldMk cId="1726553223" sldId="301"/>
            <ac:spMk id="7" creationId="{29DC5DF0-1982-7057-F838-58BA82B832AD}"/>
          </ac:spMkLst>
        </pc:spChg>
        <pc:spChg chg="mod">
          <ac:chgData name="Robin" userId="9d55872a0df24867" providerId="LiveId" clId="{DAEC21E0-D6CB-4E84-9301-DC5A0F24605F}" dt="2022-06-26T08:31:31.847" v="220" actId="20577"/>
          <ac:spMkLst>
            <pc:docMk/>
            <pc:sldMk cId="1726553223" sldId="301"/>
            <ac:spMk id="10" creationId="{3B592BD2-00B6-1BCB-3029-BE6FB13A4CD1}"/>
          </ac:spMkLst>
        </pc:spChg>
        <pc:spChg chg="mod">
          <ac:chgData name="Robin" userId="9d55872a0df24867" providerId="LiveId" clId="{DAEC21E0-D6CB-4E84-9301-DC5A0F24605F}" dt="2022-06-26T08:34:20.892" v="338" actId="1076"/>
          <ac:spMkLst>
            <pc:docMk/>
            <pc:sldMk cId="1726553223" sldId="301"/>
            <ac:spMk id="12" creationId="{EEBA973C-8BBD-FD26-8D59-B363FA99E711}"/>
          </ac:spMkLst>
        </pc:spChg>
        <pc:spChg chg="del">
          <ac:chgData name="Robin" userId="9d55872a0df24867" providerId="LiveId" clId="{DAEC21E0-D6CB-4E84-9301-DC5A0F24605F}" dt="2022-06-26T07:07:55.508" v="3" actId="478"/>
          <ac:spMkLst>
            <pc:docMk/>
            <pc:sldMk cId="1726553223" sldId="301"/>
            <ac:spMk id="15" creationId="{047A3961-BDC8-2185-7B3F-777C84682446}"/>
          </ac:spMkLst>
        </pc:spChg>
        <pc:spChg chg="add mod">
          <ac:chgData name="Robin" userId="9d55872a0df24867" providerId="LiveId" clId="{DAEC21E0-D6CB-4E84-9301-DC5A0F24605F}" dt="2022-06-26T08:34:29.308" v="344" actId="1035"/>
          <ac:spMkLst>
            <pc:docMk/>
            <pc:sldMk cId="1726553223" sldId="301"/>
            <ac:spMk id="16" creationId="{9A8DFA7E-9D1B-F9D0-AE52-283132B50017}"/>
          </ac:spMkLst>
        </pc:spChg>
        <pc:spChg chg="add mod">
          <ac:chgData name="Robin" userId="9d55872a0df24867" providerId="LiveId" clId="{DAEC21E0-D6CB-4E84-9301-DC5A0F24605F}" dt="2022-06-26T08:31:11.935" v="207" actId="1035"/>
          <ac:spMkLst>
            <pc:docMk/>
            <pc:sldMk cId="1726553223" sldId="301"/>
            <ac:spMk id="18" creationId="{AF943228-A785-6801-F772-70F4B71E3D9B}"/>
          </ac:spMkLst>
        </pc:spChg>
        <pc:spChg chg="add mod">
          <ac:chgData name="Robin" userId="9d55872a0df24867" providerId="LiveId" clId="{DAEC21E0-D6CB-4E84-9301-DC5A0F24605F}" dt="2022-06-26T08:32:27.403" v="310" actId="1038"/>
          <ac:spMkLst>
            <pc:docMk/>
            <pc:sldMk cId="1726553223" sldId="301"/>
            <ac:spMk id="19" creationId="{09CC4BD3-311F-E029-E00F-3962B15E84AB}"/>
          </ac:spMkLst>
        </pc:spChg>
        <pc:spChg chg="add mod ord">
          <ac:chgData name="Robin" userId="9d55872a0df24867" providerId="LiveId" clId="{DAEC21E0-D6CB-4E84-9301-DC5A0F24605F}" dt="2022-06-26T08:33:01.753" v="316" actId="207"/>
          <ac:spMkLst>
            <pc:docMk/>
            <pc:sldMk cId="1726553223" sldId="301"/>
            <ac:spMk id="20" creationId="{5893695A-2AAA-3C3A-35CB-A1B61C2A5F40}"/>
          </ac:spMkLst>
        </pc:spChg>
        <pc:spChg chg="add mod">
          <ac:chgData name="Robin" userId="9d55872a0df24867" providerId="LiveId" clId="{DAEC21E0-D6CB-4E84-9301-DC5A0F24605F}" dt="2022-06-26T08:33:14.743" v="320" actId="1038"/>
          <ac:spMkLst>
            <pc:docMk/>
            <pc:sldMk cId="1726553223" sldId="301"/>
            <ac:spMk id="24" creationId="{9BB4C025-88B8-9FBB-3A2F-66B78BD33D6D}"/>
          </ac:spMkLst>
        </pc:spChg>
        <pc:picChg chg="add mod modCrop">
          <ac:chgData name="Robin" userId="9d55872a0df24867" providerId="LiveId" clId="{DAEC21E0-D6CB-4E84-9301-DC5A0F24605F}" dt="2022-06-26T08:31:37.868" v="221" actId="1076"/>
          <ac:picMkLst>
            <pc:docMk/>
            <pc:sldMk cId="1726553223" sldId="301"/>
            <ac:picMk id="9" creationId="{B9F10EBD-DAF9-6B2C-9DD9-A16A5942CA47}"/>
          </ac:picMkLst>
        </pc:picChg>
        <pc:picChg chg="mod">
          <ac:chgData name="Robin" userId="9d55872a0df24867" providerId="LiveId" clId="{DAEC21E0-D6CB-4E84-9301-DC5A0F24605F}" dt="2022-06-26T08:33:25.943" v="322" actId="14100"/>
          <ac:picMkLst>
            <pc:docMk/>
            <pc:sldMk cId="1726553223" sldId="301"/>
            <ac:picMk id="13" creationId="{33792145-F8FA-EFBE-6B45-6CB0CB070B9D}"/>
          </ac:picMkLst>
        </pc:picChg>
        <pc:picChg chg="add mod modCrop">
          <ac:chgData name="Robin" userId="9d55872a0df24867" providerId="LiveId" clId="{DAEC21E0-D6CB-4E84-9301-DC5A0F24605F}" dt="2022-06-26T08:32:32.822" v="311" actId="14100"/>
          <ac:picMkLst>
            <pc:docMk/>
            <pc:sldMk cId="1726553223" sldId="301"/>
            <ac:picMk id="17" creationId="{D943A699-116C-F427-B8F7-10157D848DBA}"/>
          </ac:picMkLst>
        </pc:picChg>
        <pc:picChg chg="add mod">
          <ac:chgData name="Robin" userId="9d55872a0df24867" providerId="LiveId" clId="{DAEC21E0-D6CB-4E84-9301-DC5A0F24605F}" dt="2022-06-26T08:33:41.138" v="326" actId="14100"/>
          <ac:picMkLst>
            <pc:docMk/>
            <pc:sldMk cId="1726553223" sldId="301"/>
            <ac:picMk id="1028" creationId="{B552CE76-3EEC-D536-89ED-AAEA4B908102}"/>
          </ac:picMkLst>
        </pc:picChg>
        <pc:picChg chg="mod">
          <ac:chgData name="Robin" userId="9d55872a0df24867" providerId="LiveId" clId="{DAEC21E0-D6CB-4E84-9301-DC5A0F24605F}" dt="2022-06-26T08:34:23.674" v="343" actId="1035"/>
          <ac:picMkLst>
            <pc:docMk/>
            <pc:sldMk cId="1726553223" sldId="301"/>
            <ac:picMk id="3074" creationId="{443A2BB4-3BEB-B4E7-4747-90F2B56F9968}"/>
          </ac:picMkLst>
        </pc:picChg>
        <pc:picChg chg="mod">
          <ac:chgData name="Robin" userId="9d55872a0df24867" providerId="LiveId" clId="{DAEC21E0-D6CB-4E84-9301-DC5A0F24605F}" dt="2022-06-26T08:32:22.928" v="306" actId="14100"/>
          <ac:picMkLst>
            <pc:docMk/>
            <pc:sldMk cId="1726553223" sldId="301"/>
            <ac:picMk id="3076" creationId="{0A291071-F54F-551B-062E-1E529F2D6C6E}"/>
          </ac:picMkLst>
        </pc:picChg>
      </pc:sldChg>
      <pc:sldChg chg="modSp mod">
        <pc:chgData name="Robin" userId="9d55872a0df24867" providerId="LiveId" clId="{DAEC21E0-D6CB-4E84-9301-DC5A0F24605F}" dt="2022-06-26T07:10:46.135" v="135" actId="20577"/>
        <pc:sldMkLst>
          <pc:docMk/>
          <pc:sldMk cId="3691612952" sldId="303"/>
        </pc:sldMkLst>
        <pc:spChg chg="mod">
          <ac:chgData name="Robin" userId="9d55872a0df24867" providerId="LiveId" clId="{DAEC21E0-D6CB-4E84-9301-DC5A0F24605F}" dt="2022-06-26T07:10:46.135" v="135" actId="20577"/>
          <ac:spMkLst>
            <pc:docMk/>
            <pc:sldMk cId="3691612952" sldId="303"/>
            <ac:spMk id="10" creationId="{9338D875-174C-5135-8507-C675D4B6CA6F}"/>
          </ac:spMkLst>
        </pc:sp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chartUserShapes" Target="../drawings/drawing1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autoTitleDeleted val="1"/>
    <c:plotArea>
      <c:layout>
        <c:manualLayout>
          <c:layoutTarget val="inner"/>
          <c:xMode val="edge"/>
          <c:yMode val="edge"/>
          <c:x val="6.0020012396283455E-2"/>
          <c:y val="4.32753198362575E-2"/>
          <c:w val="0.92332110581810778"/>
          <c:h val="0.8708913878850062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Transport</c:v>
                </c:pt>
              </c:strCache>
            </c:strRef>
          </c:tx>
          <c:spPr>
            <a:solidFill>
              <a:schemeClr val="accent2">
                <a:shade val="53000"/>
              </a:schemeClr>
            </a:solidFill>
            <a:ln>
              <a:solidFill>
                <a:schemeClr val="tx2"/>
              </a:solidFill>
            </a:ln>
            <a:effectLst/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B97E-4333-900C-59B0139E75A1}"/>
              </c:ext>
            </c:extLst>
          </c:dPt>
          <c:dPt>
            <c:idx val="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3-B97E-4333-900C-59B0139E75A1}"/>
              </c:ext>
            </c:extLst>
          </c:dPt>
          <c:dPt>
            <c:idx val="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5-B97E-4333-900C-59B0139E75A1}"/>
              </c:ext>
            </c:extLst>
          </c:dPt>
          <c:dLbls>
            <c:delete val="1"/>
          </c:dLbls>
          <c:cat>
            <c:strRef>
              <c:f>Sheet1!$A$2:$A$5</c:f>
              <c:strCache>
                <c:ptCount val="3"/>
                <c:pt idx="0">
                  <c:v>Physical inactivity</c:v>
                </c:pt>
                <c:pt idx="1">
                  <c:v>Air pollution</c:v>
                </c:pt>
                <c:pt idx="2">
                  <c:v>Road casualties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100000</c:v>
                </c:pt>
                <c:pt idx="1">
                  <c:v>10000</c:v>
                </c:pt>
                <c:pt idx="2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B97E-4333-900C-59B0139E75A1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Cycliists</c:v>
                </c:pt>
              </c:strCache>
            </c:strRef>
          </c:tx>
          <c:spPr>
            <a:solidFill>
              <a:schemeClr val="accent2">
                <a:shade val="76000"/>
              </a:schemeClr>
            </a:solidFill>
            <a:ln>
              <a:noFill/>
            </a:ln>
            <a:effectLst/>
          </c:spPr>
          <c:invertIfNegative val="0"/>
          <c:dLbls>
            <c:delete val="1"/>
          </c:dLbls>
          <c:cat>
            <c:strRef>
              <c:f>Sheet1!$A$2:$A$5</c:f>
              <c:strCache>
                <c:ptCount val="3"/>
                <c:pt idx="0">
                  <c:v>Physical inactivity</c:v>
                </c:pt>
                <c:pt idx="1">
                  <c:v>Air pollution</c:v>
                </c:pt>
                <c:pt idx="2">
                  <c:v>Road casualties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2">
                  <c:v>100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E994-4194-8A31-D0B8941A6698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Pedestrians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delete val="1"/>
          </c:dLbls>
          <c:cat>
            <c:strRef>
              <c:f>Sheet1!$A$2:$A$5</c:f>
              <c:strCache>
                <c:ptCount val="3"/>
                <c:pt idx="0">
                  <c:v>Physical inactivity</c:v>
                </c:pt>
                <c:pt idx="1">
                  <c:v>Air pollution</c:v>
                </c:pt>
                <c:pt idx="2">
                  <c:v>Road casualties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2">
                  <c:v>450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E994-4194-8A31-D0B8941A6698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Motors</c:v>
                </c:pt>
              </c:strCache>
            </c:strRef>
          </c:tx>
          <c:spPr>
            <a:solidFill>
              <a:schemeClr val="accent2">
                <a:lumMod val="50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E994-4194-8A31-D0B8941A669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3"/>
                <c:pt idx="0">
                  <c:v>Physical inactivity</c:v>
                </c:pt>
                <c:pt idx="1">
                  <c:v>Air pollution</c:v>
                </c:pt>
                <c:pt idx="2">
                  <c:v>Road casualties</c:v>
                </c:pt>
              </c:strCache>
            </c:strRef>
          </c:cat>
          <c:val>
            <c:numRef>
              <c:f>Sheet1!$E$2:$E$5</c:f>
              <c:numCache>
                <c:formatCode>General</c:formatCode>
                <c:ptCount val="4"/>
                <c:pt idx="2">
                  <c:v>1200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E994-4194-8A31-D0B8941A6698}"/>
            </c:ext>
          </c:extLst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Other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  <a:ln>
              <a:solidFill>
                <a:schemeClr val="tx2"/>
              </a:solidFill>
            </a:ln>
            <a:effectLst/>
          </c:spPr>
          <c:invertIfNegative val="0"/>
          <c:dLbls>
            <c:delete val="1"/>
          </c:dLbls>
          <c:cat>
            <c:strRef>
              <c:f>Sheet1!$A$2:$A$5</c:f>
              <c:strCache>
                <c:ptCount val="3"/>
                <c:pt idx="0">
                  <c:v>Physical inactivity</c:v>
                </c:pt>
                <c:pt idx="1">
                  <c:v>Air pollution</c:v>
                </c:pt>
                <c:pt idx="2">
                  <c:v>Road casualties</c:v>
                </c:pt>
              </c:strCache>
            </c:strRef>
          </c:cat>
          <c:val>
            <c:numRef>
              <c:f>Sheet1!$F$2:$F$5</c:f>
              <c:numCache>
                <c:formatCode>General</c:formatCode>
                <c:ptCount val="4"/>
                <c:pt idx="0">
                  <c:v>0</c:v>
                </c:pt>
                <c:pt idx="1">
                  <c:v>10000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E994-4194-8A31-D0B8941A6698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80"/>
        <c:overlap val="100"/>
        <c:axId val="605118368"/>
        <c:axId val="605123288"/>
      </c:barChart>
      <c:catAx>
        <c:axId val="6051183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05123288"/>
        <c:crosses val="autoZero"/>
        <c:auto val="1"/>
        <c:lblAlgn val="ctr"/>
        <c:lblOffset val="100"/>
        <c:noMultiLvlLbl val="0"/>
      </c:catAx>
      <c:valAx>
        <c:axId val="605123288"/>
        <c:scaling>
          <c:orientation val="minMax"/>
          <c:max val="105000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0511836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GB" sz="1400" b="1" dirty="0"/>
              <a:t>Deaths due</a:t>
            </a:r>
            <a:r>
              <a:rPr lang="en-GB" sz="1400" b="1" baseline="0" dirty="0"/>
              <a:t> to…</a:t>
            </a:r>
            <a:endParaRPr lang="en-GB" sz="1400" b="1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All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Sheet1!$A$2:$A$3</c:f>
              <c:strCache>
                <c:ptCount val="2"/>
                <c:pt idx="0">
                  <c:v>Inactivity</c:v>
                </c:pt>
                <c:pt idx="1">
                  <c:v>Road Casualties (active modes)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100000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38B-4839-8311-779CF81450C7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Pedestrian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Sheet1!$A$2:$A$3</c:f>
              <c:strCache>
                <c:ptCount val="2"/>
                <c:pt idx="0">
                  <c:v>Inactivity</c:v>
                </c:pt>
                <c:pt idx="1">
                  <c:v>Road Casualties (active modes)</c:v>
                </c:pt>
              </c:strCache>
            </c:strRef>
          </c:cat>
          <c:val>
            <c:numRef>
              <c:f>Sheet1!$C$2:$C$3</c:f>
              <c:numCache>
                <c:formatCode>General</c:formatCode>
                <c:ptCount val="2"/>
                <c:pt idx="1">
                  <c:v>450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38B-4839-8311-779CF81450C7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Cycling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Sheet1!$A$2:$A$3</c:f>
              <c:strCache>
                <c:ptCount val="2"/>
                <c:pt idx="0">
                  <c:v>Inactivity</c:v>
                </c:pt>
                <c:pt idx="1">
                  <c:v>Road Casualties (active modes)</c:v>
                </c:pt>
              </c:strCache>
            </c:strRef>
          </c:cat>
          <c:val>
            <c:numRef>
              <c:f>Sheet1!$D$2:$D$3</c:f>
              <c:numCache>
                <c:formatCode>General</c:formatCode>
                <c:ptCount val="2"/>
                <c:pt idx="1">
                  <c:v>100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538B-4839-8311-779CF81450C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685860896"/>
        <c:axId val="685865816"/>
      </c:barChart>
      <c:catAx>
        <c:axId val="68586089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85865816"/>
        <c:crosses val="autoZero"/>
        <c:auto val="1"/>
        <c:lblAlgn val="ctr"/>
        <c:lblOffset val="100"/>
        <c:noMultiLvlLbl val="0"/>
      </c:catAx>
      <c:valAx>
        <c:axId val="685865816"/>
        <c:scaling>
          <c:orientation val="minMax"/>
          <c:max val="100000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85860896"/>
        <c:crosses val="autoZero"/>
        <c:crossBetween val="between"/>
        <c:majorUnit val="20000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GB" sz="1400" b="1" dirty="0"/>
              <a:t>Cycling &amp; Walking in 18 cities</a:t>
            </a:r>
          </a:p>
        </c:rich>
      </c:tx>
      <c:layout>
        <c:manualLayout>
          <c:xMode val="edge"/>
          <c:yMode val="edge"/>
          <c:x val="0.18706452384547392"/>
          <c:y val="8.07050408824843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Non disabled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Sheet1!$A$2:$A$3</c:f>
              <c:strCache>
                <c:ptCount val="2"/>
                <c:pt idx="0">
                  <c:v>Walking* (5/week)</c:v>
                </c:pt>
                <c:pt idx="1">
                  <c:v>Cycling (1/week)</c:v>
                </c:pt>
              </c:strCache>
            </c:strRef>
          </c:cat>
          <c:val>
            <c:numRef>
              <c:f>Sheet1!$B$2:$B$3</c:f>
              <c:numCache>
                <c:formatCode>0%</c:formatCode>
                <c:ptCount val="2"/>
                <c:pt idx="0">
                  <c:v>0.52</c:v>
                </c:pt>
                <c:pt idx="1">
                  <c:v>0.19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06E-4CD4-967A-50D4F0D8B2F8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Disabled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Sheet1!$A$2:$A$3</c:f>
              <c:strCache>
                <c:ptCount val="2"/>
                <c:pt idx="0">
                  <c:v>Walking* (5/week)</c:v>
                </c:pt>
                <c:pt idx="1">
                  <c:v>Cycling (1/week)</c:v>
                </c:pt>
              </c:strCache>
            </c:strRef>
          </c:cat>
          <c:val>
            <c:numRef>
              <c:f>Sheet1!$C$2:$C$3</c:f>
              <c:numCache>
                <c:formatCode>0%</c:formatCode>
                <c:ptCount val="2"/>
                <c:pt idx="0">
                  <c:v>0.45</c:v>
                </c:pt>
                <c:pt idx="1">
                  <c:v>0.12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06E-4CD4-967A-50D4F0D8B2F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0"/>
        <c:axId val="756235416"/>
        <c:axId val="756234760"/>
      </c:barChart>
      <c:catAx>
        <c:axId val="75623541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56234760"/>
        <c:crosses val="autoZero"/>
        <c:auto val="1"/>
        <c:lblAlgn val="ctr"/>
        <c:lblOffset val="100"/>
        <c:noMultiLvlLbl val="0"/>
      </c:catAx>
      <c:valAx>
        <c:axId val="756234760"/>
        <c:scaling>
          <c:orientation val="minMax"/>
        </c:scaling>
        <c:delete val="1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crossAx val="75623541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withinLinear" id="15">
  <a:schemeClr val="accent2"/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0.25656</cdr:x>
      <cdr:y>0.08271</cdr:y>
    </cdr:from>
    <cdr:to>
      <cdr:x>0.42632</cdr:x>
      <cdr:y>0.15181</cdr:y>
    </cdr:to>
    <cdr:sp macro="" textlink="">
      <cdr:nvSpPr>
        <cdr:cNvPr id="2" name="TextBox 1">
          <a:extLst xmlns:a="http://schemas.openxmlformats.org/drawingml/2006/main">
            <a:ext uri="{FF2B5EF4-FFF2-40B4-BE49-F238E27FC236}">
              <a16:creationId xmlns:a16="http://schemas.microsoft.com/office/drawing/2014/main" id="{5725F123-67AB-4913-C2A3-EC45C46F8991}"/>
            </a:ext>
          </a:extLst>
        </cdr:cNvPr>
        <cdr:cNvSpPr txBox="1"/>
      </cdr:nvSpPr>
      <cdr:spPr>
        <a:xfrm xmlns:a="http://schemas.openxmlformats.org/drawingml/2006/main">
          <a:off x="1381944" y="270642"/>
          <a:ext cx="914400" cy="22609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pPr algn="ctr"/>
          <a:r>
            <a:rPr lang="en-GB" sz="1100" b="1" dirty="0"/>
            <a:t>100,000</a:t>
          </a:r>
        </a:p>
      </cdr:txBody>
    </cdr:sp>
  </cdr:relSizeAnchor>
  <cdr:relSizeAnchor xmlns:cdr="http://schemas.openxmlformats.org/drawingml/2006/chartDrawing">
    <cdr:from>
      <cdr:x>0.67099</cdr:x>
      <cdr:y>0.66936</cdr:y>
    </cdr:from>
    <cdr:to>
      <cdr:x>0.84075</cdr:x>
      <cdr:y>0.80139</cdr:y>
    </cdr:to>
    <cdr:sp macro="" textlink="">
      <cdr:nvSpPr>
        <cdr:cNvPr id="4" name="TextBox 3">
          <a:extLst xmlns:a="http://schemas.openxmlformats.org/drawingml/2006/main">
            <a:ext uri="{FF2B5EF4-FFF2-40B4-BE49-F238E27FC236}">
              <a16:creationId xmlns:a16="http://schemas.microsoft.com/office/drawing/2014/main" id="{6BBF62A9-20C6-2F11-11E3-04944B17F502}"/>
            </a:ext>
          </a:extLst>
        </cdr:cNvPr>
        <cdr:cNvSpPr txBox="1"/>
      </cdr:nvSpPr>
      <cdr:spPr>
        <a:xfrm xmlns:a="http://schemas.openxmlformats.org/drawingml/2006/main">
          <a:off x="3614192" y="2190229"/>
          <a:ext cx="914400" cy="43204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pPr algn="l"/>
          <a:r>
            <a:rPr lang="en-GB" sz="1100" b="1" dirty="0"/>
            <a:t>100 Cycling</a:t>
          </a:r>
        </a:p>
        <a:p xmlns:a="http://schemas.openxmlformats.org/drawingml/2006/main">
          <a:pPr algn="l"/>
          <a:r>
            <a:rPr lang="en-GB" b="1" dirty="0"/>
            <a:t>450 Pedestrian</a:t>
          </a:r>
          <a:endParaRPr lang="en-GB" sz="1100" b="1" dirty="0"/>
        </a:p>
      </cdr:txBody>
    </cdr:sp>
  </cdr:relSizeAnchor>
  <cdr:relSizeAnchor xmlns:cdr="http://schemas.openxmlformats.org/drawingml/2006/chartDrawing">
    <cdr:from>
      <cdr:x>0.69772</cdr:x>
      <cdr:y>0.83069</cdr:y>
    </cdr:from>
    <cdr:to>
      <cdr:x>0.81284</cdr:x>
      <cdr:y>0.90594</cdr:y>
    </cdr:to>
    <cdr:sp macro="" textlink="">
      <cdr:nvSpPr>
        <cdr:cNvPr id="5" name="TextBox 4">
          <a:extLst xmlns:a="http://schemas.openxmlformats.org/drawingml/2006/main">
            <a:ext uri="{FF2B5EF4-FFF2-40B4-BE49-F238E27FC236}">
              <a16:creationId xmlns:a16="http://schemas.microsoft.com/office/drawing/2014/main" id="{8FA30442-2D27-E16E-CCC3-64095C04CD36}"/>
            </a:ext>
          </a:extLst>
        </cdr:cNvPr>
        <cdr:cNvSpPr txBox="1"/>
      </cdr:nvSpPr>
      <cdr:spPr>
        <a:xfrm xmlns:a="http://schemas.openxmlformats.org/drawingml/2006/main">
          <a:off x="3758208" y="2718145"/>
          <a:ext cx="620068" cy="24622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lIns="36000" rIns="36000" rtlCol="0">
          <a:spAutoFit/>
        </a:bodyPr>
        <a:lstStyle xmlns:a="http://schemas.openxmlformats.org/drawingml/2006/main"/>
        <a:p xmlns:a="http://schemas.openxmlformats.org/drawingml/2006/main">
          <a:pPr algn="l"/>
          <a:endParaRPr lang="en-GB" sz="1000" b="0" dirty="0"/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3968591" cy="343297"/>
          </a:xfrm>
          <a:prstGeom prst="rect">
            <a:avLst/>
          </a:prstGeom>
        </p:spPr>
        <p:txBody>
          <a:bodyPr vert="horz" lIns="96359" tIns="48180" rIns="96359" bIns="48180" rtlCol="0"/>
          <a:lstStyle>
            <a:lvl1pPr algn="l">
              <a:defRPr sz="13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187578" y="1"/>
            <a:ext cx="3968591" cy="343297"/>
          </a:xfrm>
          <a:prstGeom prst="rect">
            <a:avLst/>
          </a:prstGeom>
        </p:spPr>
        <p:txBody>
          <a:bodyPr vert="horz" lIns="96359" tIns="48180" rIns="96359" bIns="48180" rtlCol="0"/>
          <a:lstStyle>
            <a:lvl1pPr algn="r">
              <a:defRPr sz="1300"/>
            </a:lvl1pPr>
          </a:lstStyle>
          <a:p>
            <a:fld id="{8100D426-A329-324C-993E-6FE68C9E50DE}" type="datetimeFigureOut">
              <a:rPr lang="en-US" smtClean="0"/>
              <a:t>6/25/2022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6521450"/>
            <a:ext cx="3968591" cy="343297"/>
          </a:xfrm>
          <a:prstGeom prst="rect">
            <a:avLst/>
          </a:prstGeom>
        </p:spPr>
        <p:txBody>
          <a:bodyPr vert="horz" lIns="96359" tIns="48180" rIns="96359" bIns="48180" rtlCol="0" anchor="b"/>
          <a:lstStyle>
            <a:lvl1pPr algn="l">
              <a:defRPr sz="13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187578" y="6521450"/>
            <a:ext cx="3968591" cy="343297"/>
          </a:xfrm>
          <a:prstGeom prst="rect">
            <a:avLst/>
          </a:prstGeom>
        </p:spPr>
        <p:txBody>
          <a:bodyPr vert="horz" lIns="96359" tIns="48180" rIns="96359" bIns="48180" rtlCol="0" anchor="b"/>
          <a:lstStyle>
            <a:lvl1pPr algn="r">
              <a:defRPr sz="1300"/>
            </a:lvl1pPr>
          </a:lstStyle>
          <a:p>
            <a:fld id="{2FB6115D-0745-0B40-B933-494807DFCBE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3470451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3968591" cy="343297"/>
          </a:xfrm>
          <a:prstGeom prst="rect">
            <a:avLst/>
          </a:prstGeom>
        </p:spPr>
        <p:txBody>
          <a:bodyPr vert="horz" lIns="96359" tIns="48180" rIns="96359" bIns="48180" rtlCol="0"/>
          <a:lstStyle>
            <a:lvl1pPr algn="l">
              <a:defRPr sz="13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7578" y="1"/>
            <a:ext cx="3968591" cy="343297"/>
          </a:xfrm>
          <a:prstGeom prst="rect">
            <a:avLst/>
          </a:prstGeom>
        </p:spPr>
        <p:txBody>
          <a:bodyPr vert="horz" lIns="96359" tIns="48180" rIns="96359" bIns="48180" rtlCol="0"/>
          <a:lstStyle>
            <a:lvl1pPr algn="r">
              <a:defRPr sz="1300"/>
            </a:lvl1pPr>
          </a:lstStyle>
          <a:p>
            <a:fld id="{E703AD4D-0F43-B345-80DD-365A093E76CD}" type="datetimeFigureOut">
              <a:rPr lang="en-US" smtClean="0"/>
              <a:t>6/25/2022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4350"/>
            <a:ext cx="4576762" cy="25749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359" tIns="48180" rIns="96359" bIns="4818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5830" y="3261321"/>
            <a:ext cx="7326629" cy="3089672"/>
          </a:xfrm>
          <a:prstGeom prst="rect">
            <a:avLst/>
          </a:prstGeom>
        </p:spPr>
        <p:txBody>
          <a:bodyPr vert="horz" lIns="96359" tIns="48180" rIns="96359" bIns="4818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6521450"/>
            <a:ext cx="3968591" cy="343297"/>
          </a:xfrm>
          <a:prstGeom prst="rect">
            <a:avLst/>
          </a:prstGeom>
        </p:spPr>
        <p:txBody>
          <a:bodyPr vert="horz" lIns="96359" tIns="48180" rIns="96359" bIns="48180" rtlCol="0" anchor="b"/>
          <a:lstStyle>
            <a:lvl1pPr algn="l">
              <a:defRPr sz="13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7578" y="6521450"/>
            <a:ext cx="3968591" cy="343297"/>
          </a:xfrm>
          <a:prstGeom prst="rect">
            <a:avLst/>
          </a:prstGeom>
        </p:spPr>
        <p:txBody>
          <a:bodyPr vert="horz" lIns="96359" tIns="48180" rIns="96359" bIns="48180" rtlCol="0" anchor="b"/>
          <a:lstStyle>
            <a:lvl1pPr algn="r">
              <a:defRPr sz="1300"/>
            </a:lvl1pPr>
          </a:lstStyle>
          <a:p>
            <a:fld id="{B80C279A-4DEA-7D4C-A8DB-1D96F2176B0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7800840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Sources: </a:t>
            </a:r>
          </a:p>
          <a:p>
            <a:r>
              <a:rPr lang="en-GB" dirty="0"/>
              <a:t>1. NHS, ONS</a:t>
            </a:r>
          </a:p>
          <a:p>
            <a:r>
              <a:rPr lang="en-GB" dirty="0"/>
              <a:t>2. Public Health England </a:t>
            </a:r>
          </a:p>
          <a:p>
            <a:r>
              <a:rPr lang="en-GB" dirty="0"/>
              <a:t>3. DfT Road Casualty Statistics</a:t>
            </a:r>
          </a:p>
          <a:p>
            <a:r>
              <a:rPr lang="en-GB" dirty="0"/>
              <a:t>4. Deaths due to climate change: 150,000 per year. (WHO) https://www.who.int/heli/risks/climate/climatechange/en/</a:t>
            </a:r>
          </a:p>
          <a:p>
            <a:r>
              <a:rPr lang="en-GB" dirty="0"/>
              <a:t>UK Contribution to Global Climate Change 1.1% https://commonslibrary.parliament.uk/uk-and-global-emissions-and-temperature-trends/ (IEA data)</a:t>
            </a:r>
          </a:p>
          <a:p>
            <a:r>
              <a:rPr lang="en-GB" dirty="0"/>
              <a:t>= 1650</a:t>
            </a:r>
          </a:p>
          <a:p>
            <a:r>
              <a:rPr lang="en-GB" dirty="0"/>
              <a:t>Transport is 28% of UK GHG emissions (UK GHG Inventory)</a:t>
            </a:r>
          </a:p>
          <a:p>
            <a:r>
              <a:rPr lang="en-GB" dirty="0"/>
              <a:t>= 462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0C279A-4DEA-7D4C-A8DB-1D96F2176B00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957190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0C279A-4DEA-7D4C-A8DB-1D96F2176B00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018098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954260" y="2924944"/>
            <a:ext cx="8283483" cy="1728192"/>
          </a:xfrm>
        </p:spPr>
        <p:txBody>
          <a:bodyPr>
            <a:normAutofit/>
          </a:bodyPr>
          <a:lstStyle>
            <a:lvl1pPr algn="ctr">
              <a:defRPr sz="3600"/>
            </a:lvl1pPr>
          </a:lstStyle>
          <a:p>
            <a:r>
              <a:rPr lang="en-GB" dirty="0"/>
              <a:t>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954260" y="4844752"/>
            <a:ext cx="8283483" cy="1032520"/>
          </a:xfrm>
        </p:spPr>
        <p:txBody>
          <a:bodyPr/>
          <a:lstStyle>
            <a:lvl1pPr marL="0" indent="0" algn="ctr">
              <a:buNone/>
              <a:defRPr baseline="0">
                <a:solidFill>
                  <a:schemeClr val="tx1">
                    <a:tint val="75000"/>
                  </a:schemeClr>
                </a:solidFill>
              </a:defRPr>
            </a:lvl1pPr>
            <a:lvl2pPr marL="5627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1254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6881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2508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8136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3763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9390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5017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Date</a:t>
            </a:r>
          </a:p>
        </p:txBody>
      </p:sp>
      <p:sp>
        <p:nvSpPr>
          <p:cNvPr id="12" name="Rectangle 11"/>
          <p:cNvSpPr/>
          <p:nvPr userDrawn="1"/>
        </p:nvSpPr>
        <p:spPr>
          <a:xfrm>
            <a:off x="-14497" y="6436923"/>
            <a:ext cx="12210689" cy="43204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215" dirty="0">
              <a:latin typeface="Arial"/>
            </a:endParaRPr>
          </a:p>
        </p:txBody>
      </p:sp>
      <p:sp>
        <p:nvSpPr>
          <p:cNvPr id="8" name="Rectangle 7"/>
          <p:cNvSpPr/>
          <p:nvPr userDrawn="1"/>
        </p:nvSpPr>
        <p:spPr>
          <a:xfrm>
            <a:off x="9984433" y="-2"/>
            <a:ext cx="2196740" cy="191683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215" dirty="0">
              <a:latin typeface="Arial"/>
            </a:endParaRPr>
          </a:p>
        </p:txBody>
      </p:sp>
      <p:pic>
        <p:nvPicPr>
          <p:cNvPr id="7" name="Picture 6" descr="Letter&#10;&#10;Description automatically generated">
            <a:extLst>
              <a:ext uri="{FF2B5EF4-FFF2-40B4-BE49-F238E27FC236}">
                <a16:creationId xmlns:a16="http://schemas.microsoft.com/office/drawing/2014/main" id="{DB57E0AD-4D97-9EBC-A061-EA79F933149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377450" y="485549"/>
            <a:ext cx="5437100" cy="1359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8627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E82DBA-5227-BA40-9114-DE81E351179A}" type="datetime1">
              <a:rPr lang="en-GB" smtClean="0"/>
              <a:t>25/06/2022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Oxfordshire Cycling Network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A16AE-92FC-D64D-99A0-4ED2A6B8F2C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38827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963084" y="4406904"/>
            <a:ext cx="10363200" cy="1362075"/>
          </a:xfrm>
        </p:spPr>
        <p:txBody>
          <a:bodyPr anchor="t">
            <a:normAutofit/>
          </a:bodyPr>
          <a:lstStyle>
            <a:lvl1pPr algn="l">
              <a:defRPr sz="3939" b="1" cap="none"/>
            </a:lvl1pPr>
          </a:lstStyle>
          <a:p>
            <a:r>
              <a:rPr lang="en-GB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462">
                <a:solidFill>
                  <a:schemeClr val="tx1">
                    <a:tint val="75000"/>
                  </a:schemeClr>
                </a:solidFill>
              </a:defRPr>
            </a:lvl1pPr>
            <a:lvl2pPr marL="562722" indent="0">
              <a:buNone/>
              <a:defRPr sz="2215">
                <a:solidFill>
                  <a:schemeClr val="tx1">
                    <a:tint val="75000"/>
                  </a:schemeClr>
                </a:solidFill>
              </a:defRPr>
            </a:lvl2pPr>
            <a:lvl3pPr marL="1125444" indent="0">
              <a:buNone/>
              <a:defRPr sz="1969">
                <a:solidFill>
                  <a:schemeClr val="tx1">
                    <a:tint val="75000"/>
                  </a:schemeClr>
                </a:solidFill>
              </a:defRPr>
            </a:lvl3pPr>
            <a:lvl4pPr marL="1688165" indent="0">
              <a:buNone/>
              <a:defRPr sz="1723">
                <a:solidFill>
                  <a:schemeClr val="tx1">
                    <a:tint val="75000"/>
                  </a:schemeClr>
                </a:solidFill>
              </a:defRPr>
            </a:lvl4pPr>
            <a:lvl5pPr marL="2250887" indent="0">
              <a:buNone/>
              <a:defRPr sz="1723">
                <a:solidFill>
                  <a:schemeClr val="tx1">
                    <a:tint val="75000"/>
                  </a:schemeClr>
                </a:solidFill>
              </a:defRPr>
            </a:lvl5pPr>
            <a:lvl6pPr marL="2813609" indent="0">
              <a:buNone/>
              <a:defRPr sz="1723">
                <a:solidFill>
                  <a:schemeClr val="tx1">
                    <a:tint val="75000"/>
                  </a:schemeClr>
                </a:solidFill>
              </a:defRPr>
            </a:lvl6pPr>
            <a:lvl7pPr marL="3376331" indent="0">
              <a:buNone/>
              <a:defRPr sz="1723">
                <a:solidFill>
                  <a:schemeClr val="tx1">
                    <a:tint val="75000"/>
                  </a:schemeClr>
                </a:solidFill>
              </a:defRPr>
            </a:lvl7pPr>
            <a:lvl8pPr marL="3939052" indent="0">
              <a:buNone/>
              <a:defRPr sz="1723">
                <a:solidFill>
                  <a:schemeClr val="tx1">
                    <a:tint val="75000"/>
                  </a:schemeClr>
                </a:solidFill>
              </a:defRPr>
            </a:lvl8pPr>
            <a:lvl9pPr marL="4501774" indent="0">
              <a:buNone/>
              <a:defRPr sz="172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066DDF-D1FF-F74D-BD55-37C4E67FBFA3}" type="datetime1">
              <a:rPr lang="en-GB" smtClean="0"/>
              <a:t>25/06/2022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Oxfordshire Cycling Network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A16AE-92FC-D64D-99A0-4ED2A6B8F2C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240685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4"/>
            <a:ext cx="5384800" cy="4525963"/>
          </a:xfrm>
        </p:spPr>
        <p:txBody>
          <a:bodyPr>
            <a:normAutofit/>
          </a:bodyPr>
          <a:lstStyle>
            <a:lvl1pPr>
              <a:defRPr sz="2462"/>
            </a:lvl1pPr>
            <a:lvl2pPr>
              <a:defRPr sz="2215"/>
            </a:lvl2pPr>
            <a:lvl3pPr>
              <a:defRPr sz="1969"/>
            </a:lvl3pPr>
            <a:lvl4pPr>
              <a:defRPr sz="1723"/>
            </a:lvl4pPr>
            <a:lvl5pPr>
              <a:defRPr sz="1723"/>
            </a:lvl5pPr>
            <a:lvl6pPr>
              <a:defRPr sz="2215"/>
            </a:lvl6pPr>
            <a:lvl7pPr>
              <a:defRPr sz="2215"/>
            </a:lvl7pPr>
            <a:lvl8pPr>
              <a:defRPr sz="2215"/>
            </a:lvl8pPr>
            <a:lvl9pPr>
              <a:defRPr sz="221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4"/>
            <a:ext cx="5384800" cy="4525963"/>
          </a:xfrm>
        </p:spPr>
        <p:txBody>
          <a:bodyPr>
            <a:normAutofit/>
          </a:bodyPr>
          <a:lstStyle>
            <a:lvl1pPr>
              <a:defRPr sz="2462"/>
            </a:lvl1pPr>
            <a:lvl2pPr>
              <a:defRPr sz="2215"/>
            </a:lvl2pPr>
            <a:lvl3pPr>
              <a:defRPr sz="1969"/>
            </a:lvl3pPr>
            <a:lvl4pPr>
              <a:defRPr sz="1723"/>
            </a:lvl4pPr>
            <a:lvl5pPr>
              <a:defRPr sz="1723"/>
            </a:lvl5pPr>
            <a:lvl6pPr>
              <a:defRPr sz="2215"/>
            </a:lvl6pPr>
            <a:lvl7pPr>
              <a:defRPr sz="2215"/>
            </a:lvl7pPr>
            <a:lvl8pPr>
              <a:defRPr sz="2215"/>
            </a:lvl8pPr>
            <a:lvl9pPr>
              <a:defRPr sz="221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7036A9-5E8E-4847-9A06-23FF67473CDE}" type="datetime1">
              <a:rPr lang="en-GB" smtClean="0"/>
              <a:t>25/06/2022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Oxfordshire Cycling Network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A16AE-92FC-D64D-99A0-4ED2A6B8F2C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701760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412776"/>
            <a:ext cx="5386917" cy="639762"/>
          </a:xfrm>
        </p:spPr>
        <p:txBody>
          <a:bodyPr anchor="b"/>
          <a:lstStyle>
            <a:lvl1pPr marL="0" indent="0" algn="ctr">
              <a:buNone/>
              <a:defRPr sz="2215" b="1"/>
            </a:lvl1pPr>
            <a:lvl2pPr marL="562722" indent="0">
              <a:buNone/>
              <a:defRPr sz="2462" b="1"/>
            </a:lvl2pPr>
            <a:lvl3pPr marL="1125444" indent="0">
              <a:buNone/>
              <a:defRPr sz="2215" b="1"/>
            </a:lvl3pPr>
            <a:lvl4pPr marL="1688165" indent="0">
              <a:buNone/>
              <a:defRPr sz="1969" b="1"/>
            </a:lvl4pPr>
            <a:lvl5pPr marL="2250887" indent="0">
              <a:buNone/>
              <a:defRPr sz="1969" b="1"/>
            </a:lvl5pPr>
            <a:lvl6pPr marL="2813609" indent="0">
              <a:buNone/>
              <a:defRPr sz="1969" b="1"/>
            </a:lvl6pPr>
            <a:lvl7pPr marL="3376331" indent="0">
              <a:buNone/>
              <a:defRPr sz="1969" b="1"/>
            </a:lvl7pPr>
            <a:lvl8pPr marL="3939052" indent="0">
              <a:buNone/>
              <a:defRPr sz="1969" b="1"/>
            </a:lvl8pPr>
            <a:lvl9pPr marL="4501774" indent="0">
              <a:buNone/>
              <a:defRPr sz="1969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>
            <a:normAutofit/>
          </a:bodyPr>
          <a:lstStyle>
            <a:lvl1pPr>
              <a:defRPr sz="2215"/>
            </a:lvl1pPr>
            <a:lvl2pPr>
              <a:defRPr sz="1969"/>
            </a:lvl2pPr>
            <a:lvl3pPr>
              <a:defRPr sz="1723"/>
            </a:lvl3pPr>
            <a:lvl4pPr>
              <a:defRPr sz="1477"/>
            </a:lvl4pPr>
            <a:lvl5pPr>
              <a:defRPr sz="1477"/>
            </a:lvl5pPr>
            <a:lvl6pPr>
              <a:defRPr sz="1969"/>
            </a:lvl6pPr>
            <a:lvl7pPr>
              <a:defRPr sz="1969"/>
            </a:lvl7pPr>
            <a:lvl8pPr>
              <a:defRPr sz="1969"/>
            </a:lvl8pPr>
            <a:lvl9pPr>
              <a:defRPr sz="1969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7" y="1412776"/>
            <a:ext cx="5389034" cy="639762"/>
          </a:xfrm>
        </p:spPr>
        <p:txBody>
          <a:bodyPr anchor="b"/>
          <a:lstStyle>
            <a:lvl1pPr marL="0" indent="0" algn="ctr">
              <a:buNone/>
              <a:defRPr sz="2215" b="1"/>
            </a:lvl1pPr>
            <a:lvl2pPr marL="562722" indent="0">
              <a:buNone/>
              <a:defRPr sz="2462" b="1"/>
            </a:lvl2pPr>
            <a:lvl3pPr marL="1125444" indent="0">
              <a:buNone/>
              <a:defRPr sz="2215" b="1"/>
            </a:lvl3pPr>
            <a:lvl4pPr marL="1688165" indent="0">
              <a:buNone/>
              <a:defRPr sz="1969" b="1"/>
            </a:lvl4pPr>
            <a:lvl5pPr marL="2250887" indent="0">
              <a:buNone/>
              <a:defRPr sz="1969" b="1"/>
            </a:lvl5pPr>
            <a:lvl6pPr marL="2813609" indent="0">
              <a:buNone/>
              <a:defRPr sz="1969" b="1"/>
            </a:lvl6pPr>
            <a:lvl7pPr marL="3376331" indent="0">
              <a:buNone/>
              <a:defRPr sz="1969" b="1"/>
            </a:lvl7pPr>
            <a:lvl8pPr marL="3939052" indent="0">
              <a:buNone/>
              <a:defRPr sz="1969" b="1"/>
            </a:lvl8pPr>
            <a:lvl9pPr marL="4501774" indent="0">
              <a:buNone/>
              <a:defRPr sz="1969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7" y="2174875"/>
            <a:ext cx="5389034" cy="3951288"/>
          </a:xfrm>
        </p:spPr>
        <p:txBody>
          <a:bodyPr>
            <a:normAutofit/>
          </a:bodyPr>
          <a:lstStyle>
            <a:lvl1pPr>
              <a:defRPr sz="2215"/>
            </a:lvl1pPr>
            <a:lvl2pPr>
              <a:defRPr sz="1969"/>
            </a:lvl2pPr>
            <a:lvl3pPr>
              <a:defRPr sz="1723"/>
            </a:lvl3pPr>
            <a:lvl4pPr>
              <a:defRPr sz="1477"/>
            </a:lvl4pPr>
            <a:lvl5pPr>
              <a:defRPr sz="1477"/>
            </a:lvl5pPr>
            <a:lvl6pPr>
              <a:defRPr sz="1969"/>
            </a:lvl6pPr>
            <a:lvl7pPr>
              <a:defRPr sz="1969"/>
            </a:lvl7pPr>
            <a:lvl8pPr>
              <a:defRPr sz="1969"/>
            </a:lvl8pPr>
            <a:lvl9pPr>
              <a:defRPr sz="1969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BA8BE1-CAC7-6B42-BD03-7F3EA3EA9FEC}" type="datetime1">
              <a:rPr lang="en-GB" smtClean="0"/>
              <a:t>25/06/2022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Oxfordshire Cycling Network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A16AE-92FC-D64D-99A0-4ED2A6B8F2C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048218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27953D-365A-B445-9F2B-CBE67E1C10E4}" type="datetime1">
              <a:rPr lang="en-GB" smtClean="0"/>
              <a:t>25/06/2022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Oxfordshire Cycling Network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A16AE-92FC-D64D-99A0-4ED2A6B8F2C9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6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4"/>
            <a:ext cx="3544615" cy="4525963"/>
          </a:xfrm>
        </p:spPr>
        <p:txBody>
          <a:bodyPr>
            <a:normAutofit/>
          </a:bodyPr>
          <a:lstStyle>
            <a:lvl1pPr>
              <a:defRPr sz="2462"/>
            </a:lvl1pPr>
            <a:lvl2pPr>
              <a:defRPr sz="2215"/>
            </a:lvl2pPr>
            <a:lvl3pPr>
              <a:defRPr sz="1969"/>
            </a:lvl3pPr>
            <a:lvl4pPr>
              <a:defRPr sz="1723"/>
            </a:lvl4pPr>
            <a:lvl5pPr>
              <a:defRPr sz="1723"/>
            </a:lvl5pPr>
            <a:lvl6pPr>
              <a:defRPr sz="2215"/>
            </a:lvl6pPr>
            <a:lvl7pPr>
              <a:defRPr sz="2215"/>
            </a:lvl7pPr>
            <a:lvl8pPr>
              <a:defRPr sz="2215"/>
            </a:lvl8pPr>
            <a:lvl9pPr>
              <a:defRPr sz="221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7" name="Content Placeholder 3"/>
          <p:cNvSpPr>
            <a:spLocks noGrp="1"/>
          </p:cNvSpPr>
          <p:nvPr>
            <p:ph sz="half" idx="2"/>
          </p:nvPr>
        </p:nvSpPr>
        <p:spPr>
          <a:xfrm>
            <a:off x="8045755" y="1600204"/>
            <a:ext cx="3536645" cy="4525963"/>
          </a:xfrm>
        </p:spPr>
        <p:txBody>
          <a:bodyPr>
            <a:normAutofit/>
          </a:bodyPr>
          <a:lstStyle>
            <a:lvl1pPr>
              <a:defRPr sz="2462"/>
            </a:lvl1pPr>
            <a:lvl2pPr>
              <a:defRPr sz="2215"/>
            </a:lvl2pPr>
            <a:lvl3pPr>
              <a:defRPr sz="1969"/>
            </a:lvl3pPr>
            <a:lvl4pPr>
              <a:defRPr sz="1723"/>
            </a:lvl4pPr>
            <a:lvl5pPr>
              <a:defRPr sz="1723"/>
            </a:lvl5pPr>
            <a:lvl6pPr>
              <a:defRPr sz="2215"/>
            </a:lvl6pPr>
            <a:lvl7pPr>
              <a:defRPr sz="2215"/>
            </a:lvl7pPr>
            <a:lvl8pPr>
              <a:defRPr sz="2215"/>
            </a:lvl8pPr>
            <a:lvl9pPr>
              <a:defRPr sz="221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8" name="Content Placeholder 3"/>
          <p:cNvSpPr>
            <a:spLocks noGrp="1"/>
          </p:cNvSpPr>
          <p:nvPr>
            <p:ph sz="half" idx="13"/>
          </p:nvPr>
        </p:nvSpPr>
        <p:spPr>
          <a:xfrm>
            <a:off x="4331664" y="1600204"/>
            <a:ext cx="3536645" cy="4525963"/>
          </a:xfrm>
        </p:spPr>
        <p:txBody>
          <a:bodyPr>
            <a:normAutofit/>
          </a:bodyPr>
          <a:lstStyle>
            <a:lvl1pPr>
              <a:defRPr sz="2462"/>
            </a:lvl1pPr>
            <a:lvl2pPr>
              <a:defRPr sz="2215"/>
            </a:lvl2pPr>
            <a:lvl3pPr>
              <a:defRPr sz="1969"/>
            </a:lvl3pPr>
            <a:lvl4pPr>
              <a:defRPr sz="1723"/>
            </a:lvl4pPr>
            <a:lvl5pPr>
              <a:defRPr sz="1723"/>
            </a:lvl5pPr>
            <a:lvl6pPr>
              <a:defRPr sz="2215"/>
            </a:lvl6pPr>
            <a:lvl7pPr>
              <a:defRPr sz="2215"/>
            </a:lvl7pPr>
            <a:lvl8pPr>
              <a:defRPr sz="2215"/>
            </a:lvl8pPr>
            <a:lvl9pPr>
              <a:defRPr sz="221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322106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 Tri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412776"/>
            <a:ext cx="3544615" cy="639762"/>
          </a:xfrm>
        </p:spPr>
        <p:txBody>
          <a:bodyPr anchor="b"/>
          <a:lstStyle>
            <a:lvl1pPr marL="0" indent="0" algn="ctr">
              <a:buNone/>
              <a:defRPr sz="2215" b="1"/>
            </a:lvl1pPr>
            <a:lvl2pPr marL="562722" indent="0">
              <a:buNone/>
              <a:defRPr sz="2462" b="1"/>
            </a:lvl2pPr>
            <a:lvl3pPr marL="1125444" indent="0">
              <a:buNone/>
              <a:defRPr sz="2215" b="1"/>
            </a:lvl3pPr>
            <a:lvl4pPr marL="1688165" indent="0">
              <a:buNone/>
              <a:defRPr sz="1969" b="1"/>
            </a:lvl4pPr>
            <a:lvl5pPr marL="2250887" indent="0">
              <a:buNone/>
              <a:defRPr sz="1969" b="1"/>
            </a:lvl5pPr>
            <a:lvl6pPr marL="2813609" indent="0">
              <a:buNone/>
              <a:defRPr sz="1969" b="1"/>
            </a:lvl6pPr>
            <a:lvl7pPr marL="3376331" indent="0">
              <a:buNone/>
              <a:defRPr sz="1969" b="1"/>
            </a:lvl7pPr>
            <a:lvl8pPr marL="3939052" indent="0">
              <a:buNone/>
              <a:defRPr sz="1969" b="1"/>
            </a:lvl8pPr>
            <a:lvl9pPr marL="4501774" indent="0">
              <a:buNone/>
              <a:defRPr sz="1969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3544615" cy="3951288"/>
          </a:xfrm>
        </p:spPr>
        <p:txBody>
          <a:bodyPr>
            <a:normAutofit/>
          </a:bodyPr>
          <a:lstStyle>
            <a:lvl1pPr>
              <a:defRPr sz="2215"/>
            </a:lvl1pPr>
            <a:lvl2pPr>
              <a:defRPr sz="1969"/>
            </a:lvl2pPr>
            <a:lvl3pPr>
              <a:defRPr sz="1723"/>
            </a:lvl3pPr>
            <a:lvl4pPr>
              <a:defRPr sz="1477"/>
            </a:lvl4pPr>
            <a:lvl5pPr>
              <a:defRPr sz="1477"/>
            </a:lvl5pPr>
            <a:lvl6pPr>
              <a:defRPr sz="1969"/>
            </a:lvl6pPr>
            <a:lvl7pPr>
              <a:defRPr sz="1969"/>
            </a:lvl7pPr>
            <a:lvl8pPr>
              <a:defRPr sz="1969"/>
            </a:lvl8pPr>
            <a:lvl9pPr>
              <a:defRPr sz="1969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045756" y="1412776"/>
            <a:ext cx="3536646" cy="639762"/>
          </a:xfrm>
        </p:spPr>
        <p:txBody>
          <a:bodyPr anchor="b"/>
          <a:lstStyle>
            <a:lvl1pPr marL="0" indent="0" algn="ctr">
              <a:buNone/>
              <a:defRPr sz="2215" b="1"/>
            </a:lvl1pPr>
            <a:lvl2pPr marL="562722" indent="0">
              <a:buNone/>
              <a:defRPr sz="2462" b="1"/>
            </a:lvl2pPr>
            <a:lvl3pPr marL="1125444" indent="0">
              <a:buNone/>
              <a:defRPr sz="2215" b="1"/>
            </a:lvl3pPr>
            <a:lvl4pPr marL="1688165" indent="0">
              <a:buNone/>
              <a:defRPr sz="1969" b="1"/>
            </a:lvl4pPr>
            <a:lvl5pPr marL="2250887" indent="0">
              <a:buNone/>
              <a:defRPr sz="1969" b="1"/>
            </a:lvl5pPr>
            <a:lvl6pPr marL="2813609" indent="0">
              <a:buNone/>
              <a:defRPr sz="1969" b="1"/>
            </a:lvl6pPr>
            <a:lvl7pPr marL="3376331" indent="0">
              <a:buNone/>
              <a:defRPr sz="1969" b="1"/>
            </a:lvl7pPr>
            <a:lvl8pPr marL="3939052" indent="0">
              <a:buNone/>
              <a:defRPr sz="1969" b="1"/>
            </a:lvl8pPr>
            <a:lvl9pPr marL="4501774" indent="0">
              <a:buNone/>
              <a:defRPr sz="1969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8045756" y="2174875"/>
            <a:ext cx="3536646" cy="3951288"/>
          </a:xfrm>
        </p:spPr>
        <p:txBody>
          <a:bodyPr>
            <a:normAutofit/>
          </a:bodyPr>
          <a:lstStyle>
            <a:lvl1pPr>
              <a:defRPr sz="2215"/>
            </a:lvl1pPr>
            <a:lvl2pPr>
              <a:defRPr sz="1969"/>
            </a:lvl2pPr>
            <a:lvl3pPr>
              <a:defRPr sz="1723"/>
            </a:lvl3pPr>
            <a:lvl4pPr>
              <a:defRPr sz="1477"/>
            </a:lvl4pPr>
            <a:lvl5pPr>
              <a:defRPr sz="1477"/>
            </a:lvl5pPr>
            <a:lvl6pPr>
              <a:defRPr sz="1969"/>
            </a:lvl6pPr>
            <a:lvl7pPr>
              <a:defRPr sz="1969"/>
            </a:lvl7pPr>
            <a:lvl8pPr>
              <a:defRPr sz="1969"/>
            </a:lvl8pPr>
            <a:lvl9pPr>
              <a:defRPr sz="1969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173251-4C58-1A4A-8DDC-6CF6E0571DEE}" type="datetime1">
              <a:rPr lang="en-GB" smtClean="0"/>
              <a:t>25/06/2022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Oxfordshire Cycling Network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A16AE-92FC-D64D-99A0-4ED2A6B8F2C9}" type="slidenum">
              <a:rPr lang="en-GB" smtClean="0"/>
              <a:t>‹#›</a:t>
            </a:fld>
            <a:endParaRPr lang="en-GB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4331662" y="1412776"/>
            <a:ext cx="3536646" cy="639762"/>
          </a:xfrm>
        </p:spPr>
        <p:txBody>
          <a:bodyPr anchor="b"/>
          <a:lstStyle>
            <a:lvl1pPr marL="0" indent="0" algn="ctr">
              <a:buNone/>
              <a:defRPr sz="2215" b="1"/>
            </a:lvl1pPr>
            <a:lvl2pPr marL="562722" indent="0">
              <a:buNone/>
              <a:defRPr sz="2462" b="1"/>
            </a:lvl2pPr>
            <a:lvl3pPr marL="1125444" indent="0">
              <a:buNone/>
              <a:defRPr sz="2215" b="1"/>
            </a:lvl3pPr>
            <a:lvl4pPr marL="1688165" indent="0">
              <a:buNone/>
              <a:defRPr sz="1969" b="1"/>
            </a:lvl4pPr>
            <a:lvl5pPr marL="2250887" indent="0">
              <a:buNone/>
              <a:defRPr sz="1969" b="1"/>
            </a:lvl5pPr>
            <a:lvl6pPr marL="2813609" indent="0">
              <a:buNone/>
              <a:defRPr sz="1969" b="1"/>
            </a:lvl6pPr>
            <a:lvl7pPr marL="3376331" indent="0">
              <a:buNone/>
              <a:defRPr sz="1969" b="1"/>
            </a:lvl7pPr>
            <a:lvl8pPr marL="3939052" indent="0">
              <a:buNone/>
              <a:defRPr sz="1969" b="1"/>
            </a:lvl8pPr>
            <a:lvl9pPr marL="4501774" indent="0">
              <a:buNone/>
              <a:defRPr sz="1969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Content Placeholder 5"/>
          <p:cNvSpPr>
            <a:spLocks noGrp="1"/>
          </p:cNvSpPr>
          <p:nvPr>
            <p:ph sz="quarter" idx="14"/>
          </p:nvPr>
        </p:nvSpPr>
        <p:spPr>
          <a:xfrm>
            <a:off x="4331662" y="2174875"/>
            <a:ext cx="3536646" cy="3951288"/>
          </a:xfrm>
        </p:spPr>
        <p:txBody>
          <a:bodyPr>
            <a:normAutofit/>
          </a:bodyPr>
          <a:lstStyle>
            <a:lvl1pPr>
              <a:defRPr sz="2215"/>
            </a:lvl1pPr>
            <a:lvl2pPr>
              <a:defRPr sz="1969"/>
            </a:lvl2pPr>
            <a:lvl3pPr>
              <a:defRPr sz="1723"/>
            </a:lvl3pPr>
            <a:lvl4pPr>
              <a:defRPr sz="1477"/>
            </a:lvl4pPr>
            <a:lvl5pPr>
              <a:defRPr sz="1477"/>
            </a:lvl5pPr>
            <a:lvl6pPr>
              <a:defRPr sz="1969"/>
            </a:lvl6pPr>
            <a:lvl7pPr>
              <a:defRPr sz="1969"/>
            </a:lvl7pPr>
            <a:lvl8pPr>
              <a:defRPr sz="1969"/>
            </a:lvl8pPr>
            <a:lvl9pPr>
              <a:defRPr sz="1969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824280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216824-9655-5F47-852C-54910B166DEB}" type="datetime1">
              <a:rPr lang="en-GB" smtClean="0"/>
              <a:t>25/06/2022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Oxfordshire Cycling Network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A16AE-92FC-D64D-99A0-4ED2A6B8F2C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392035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6D3151-FFC7-3A4B-A602-673FDE5DCF6B}" type="datetime1">
              <a:rPr lang="en-GB" smtClean="0"/>
              <a:t>25/06/2022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Oxfordshire Cycling Network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A16AE-92FC-D64D-99A0-4ED2A6B8F2C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108707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jp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9595340" cy="850106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4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43339" y="6525348"/>
            <a:ext cx="2844800" cy="32751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77">
                <a:solidFill>
                  <a:schemeClr val="tx1">
                    <a:tint val="75000"/>
                  </a:schemeClr>
                </a:solidFill>
                <a:latin typeface="Arial"/>
                <a:cs typeface="Arial"/>
              </a:defRPr>
            </a:lvl1pPr>
          </a:lstStyle>
          <a:p>
            <a:fld id="{827F7251-2106-2A43-8B24-584C851CEC9B}" type="datetime1">
              <a:rPr lang="en-GB" smtClean="0"/>
              <a:pPr/>
              <a:t>25/06/2022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07704" y="6525348"/>
            <a:ext cx="5376597" cy="32751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31">
                <a:solidFill>
                  <a:schemeClr val="tx1">
                    <a:tint val="75000"/>
                  </a:schemeClr>
                </a:solidFill>
                <a:latin typeface="Arial"/>
                <a:cs typeface="Arial"/>
              </a:defRPr>
            </a:lvl1pPr>
          </a:lstStyle>
          <a:p>
            <a:r>
              <a:rPr lang="en-GB" dirty="0"/>
              <a:t>Coalition for Healthy Streets and Active Travel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203861" y="6525348"/>
            <a:ext cx="2844800" cy="32751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77">
                <a:solidFill>
                  <a:schemeClr val="tx1">
                    <a:tint val="75000"/>
                  </a:schemeClr>
                </a:solidFill>
                <a:latin typeface="Arial"/>
                <a:cs typeface="Arial"/>
              </a:defRPr>
            </a:lvl1pPr>
          </a:lstStyle>
          <a:p>
            <a:fld id="{880A16AE-92FC-D64D-99A0-4ED2A6B8F2C9}" type="slidenum">
              <a:rPr lang="en-GB" smtClean="0"/>
              <a:pPr/>
              <a:t>‹#›</a:t>
            </a:fld>
            <a:endParaRPr lang="en-GB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-9299" y="6525345"/>
            <a:ext cx="12201301" cy="0"/>
          </a:xfrm>
          <a:prstGeom prst="line">
            <a:avLst/>
          </a:prstGeom>
          <a:ln w="19050" cmpd="sng">
            <a:solidFill>
              <a:srgbClr val="564675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1" name="Picture 10" descr="Text&#10;&#10;Description automatically generated">
            <a:extLst>
              <a:ext uri="{FF2B5EF4-FFF2-40B4-BE49-F238E27FC236}">
                <a16:creationId xmlns:a16="http://schemas.microsoft.com/office/drawing/2014/main" id="{7E2ED8CA-3D1E-8E52-3AEE-15B0E38231C6}"/>
              </a:ext>
            </a:extLst>
          </p:cNvPr>
          <p:cNvPicPr>
            <a:picLocks noChangeAspect="1"/>
          </p:cNvPicPr>
          <p:nvPr userDrawn="1"/>
        </p:nvPicPr>
        <p:blipFill>
          <a:blip r:embed="rId11"/>
          <a:stretch>
            <a:fillRect/>
          </a:stretch>
        </p:blipFill>
        <p:spPr>
          <a:xfrm>
            <a:off x="10776520" y="72009"/>
            <a:ext cx="1343692" cy="1052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40493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6" r:id="rId6"/>
    <p:sldLayoutId id="2147483657" r:id="rId7"/>
    <p:sldLayoutId id="2147483654" r:id="rId8"/>
    <p:sldLayoutId id="2147483655" r:id="rId9"/>
  </p:sldLayoutIdLst>
  <p:hf hdr="0" dt="0"/>
  <p:txStyles>
    <p:titleStyle>
      <a:lvl1pPr algn="l" defTabSz="562722" rtl="0" eaLnBrk="1" latinLnBrk="0" hangingPunct="1">
        <a:spcBef>
          <a:spcPct val="0"/>
        </a:spcBef>
        <a:buNone/>
        <a:defRPr sz="2800" b="1" i="0" kern="1200">
          <a:solidFill>
            <a:srgbClr val="564675"/>
          </a:solidFill>
          <a:latin typeface="Arial"/>
          <a:ea typeface="+mj-ea"/>
          <a:cs typeface="Arial"/>
        </a:defRPr>
      </a:lvl1pPr>
    </p:titleStyle>
    <p:bodyStyle>
      <a:lvl1pPr marL="336070" indent="-336070" algn="l" defTabSz="562722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Arial"/>
          <a:ea typeface="+mn-ea"/>
          <a:cs typeface="Arial"/>
        </a:defRPr>
      </a:lvl1pPr>
      <a:lvl2pPr marL="889023" indent="-326301" algn="l" defTabSz="562722" rtl="0" eaLnBrk="1" latinLnBrk="0" hangingPunct="1">
        <a:spcBef>
          <a:spcPct val="20000"/>
        </a:spcBef>
        <a:buFont typeface="Arial"/>
        <a:buChar char="–"/>
        <a:defRPr sz="2215" kern="1200">
          <a:solidFill>
            <a:schemeClr val="tx1"/>
          </a:solidFill>
          <a:latin typeface="Arial"/>
          <a:ea typeface="+mn-ea"/>
          <a:cs typeface="Arial"/>
        </a:defRPr>
      </a:lvl2pPr>
      <a:lvl3pPr marL="1320833" indent="-195390" algn="l" defTabSz="562722" rtl="0" eaLnBrk="1" latinLnBrk="0" hangingPunct="1">
        <a:spcBef>
          <a:spcPct val="20000"/>
        </a:spcBef>
        <a:buFont typeface="Arial"/>
        <a:buChar char="•"/>
        <a:defRPr sz="1969" kern="1200">
          <a:solidFill>
            <a:schemeClr val="tx1"/>
          </a:solidFill>
          <a:latin typeface="Arial"/>
          <a:ea typeface="+mn-ea"/>
          <a:cs typeface="Arial"/>
        </a:defRPr>
      </a:lvl3pPr>
      <a:lvl4pPr marL="1873786" indent="-185621" algn="l" defTabSz="562722" rtl="0" eaLnBrk="1" latinLnBrk="0" hangingPunct="1">
        <a:spcBef>
          <a:spcPct val="20000"/>
        </a:spcBef>
        <a:buFont typeface="Arial"/>
        <a:buChar char="–"/>
        <a:defRPr sz="1600" kern="1200">
          <a:solidFill>
            <a:schemeClr val="tx1"/>
          </a:solidFill>
          <a:latin typeface="Arial"/>
          <a:ea typeface="+mn-ea"/>
          <a:cs typeface="Arial"/>
        </a:defRPr>
      </a:lvl4pPr>
      <a:lvl5pPr marL="2424784" indent="-173897" algn="l" defTabSz="562722" rtl="0" eaLnBrk="1" latinLnBrk="0" hangingPunct="1">
        <a:spcBef>
          <a:spcPct val="20000"/>
        </a:spcBef>
        <a:buFont typeface="Arial"/>
        <a:buChar char="»"/>
        <a:defRPr sz="1600" kern="1200">
          <a:solidFill>
            <a:schemeClr val="tx1"/>
          </a:solidFill>
          <a:latin typeface="Arial"/>
          <a:ea typeface="+mn-ea"/>
          <a:cs typeface="Arial"/>
        </a:defRPr>
      </a:lvl5pPr>
      <a:lvl6pPr marL="3094970" indent="-281361" algn="l" defTabSz="562722" rtl="0" eaLnBrk="1" latinLnBrk="0" hangingPunct="1">
        <a:spcBef>
          <a:spcPct val="20000"/>
        </a:spcBef>
        <a:buFont typeface="Arial"/>
        <a:buChar char="•"/>
        <a:defRPr sz="2462" kern="1200">
          <a:solidFill>
            <a:schemeClr val="tx1"/>
          </a:solidFill>
          <a:latin typeface="+mn-lt"/>
          <a:ea typeface="+mn-ea"/>
          <a:cs typeface="+mn-cs"/>
        </a:defRPr>
      </a:lvl6pPr>
      <a:lvl7pPr marL="3657691" indent="-281361" algn="l" defTabSz="562722" rtl="0" eaLnBrk="1" latinLnBrk="0" hangingPunct="1">
        <a:spcBef>
          <a:spcPct val="20000"/>
        </a:spcBef>
        <a:buFont typeface="Arial"/>
        <a:buChar char="•"/>
        <a:defRPr sz="2462" kern="1200">
          <a:solidFill>
            <a:schemeClr val="tx1"/>
          </a:solidFill>
          <a:latin typeface="+mn-lt"/>
          <a:ea typeface="+mn-ea"/>
          <a:cs typeface="+mn-cs"/>
        </a:defRPr>
      </a:lvl7pPr>
      <a:lvl8pPr marL="4220413" indent="-281361" algn="l" defTabSz="562722" rtl="0" eaLnBrk="1" latinLnBrk="0" hangingPunct="1">
        <a:spcBef>
          <a:spcPct val="20000"/>
        </a:spcBef>
        <a:buFont typeface="Arial"/>
        <a:buChar char="•"/>
        <a:defRPr sz="2462" kern="1200">
          <a:solidFill>
            <a:schemeClr val="tx1"/>
          </a:solidFill>
          <a:latin typeface="+mn-lt"/>
          <a:ea typeface="+mn-ea"/>
          <a:cs typeface="+mn-cs"/>
        </a:defRPr>
      </a:lvl8pPr>
      <a:lvl9pPr marL="4783135" indent="-281361" algn="l" defTabSz="562722" rtl="0" eaLnBrk="1" latinLnBrk="0" hangingPunct="1">
        <a:spcBef>
          <a:spcPct val="20000"/>
        </a:spcBef>
        <a:buFont typeface="Arial"/>
        <a:buChar char="•"/>
        <a:defRPr sz="2462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62722" rtl="0" eaLnBrk="1" latinLnBrk="0" hangingPunct="1">
        <a:defRPr sz="2215" kern="1200">
          <a:solidFill>
            <a:schemeClr val="tx1"/>
          </a:solidFill>
          <a:latin typeface="+mn-lt"/>
          <a:ea typeface="+mn-ea"/>
          <a:cs typeface="+mn-cs"/>
        </a:defRPr>
      </a:lvl1pPr>
      <a:lvl2pPr marL="562722" algn="l" defTabSz="562722" rtl="0" eaLnBrk="1" latinLnBrk="0" hangingPunct="1">
        <a:defRPr sz="2215" kern="1200">
          <a:solidFill>
            <a:schemeClr val="tx1"/>
          </a:solidFill>
          <a:latin typeface="+mn-lt"/>
          <a:ea typeface="+mn-ea"/>
          <a:cs typeface="+mn-cs"/>
        </a:defRPr>
      </a:lvl2pPr>
      <a:lvl3pPr marL="1125444" algn="l" defTabSz="562722" rtl="0" eaLnBrk="1" latinLnBrk="0" hangingPunct="1">
        <a:defRPr sz="2215" kern="1200">
          <a:solidFill>
            <a:schemeClr val="tx1"/>
          </a:solidFill>
          <a:latin typeface="+mn-lt"/>
          <a:ea typeface="+mn-ea"/>
          <a:cs typeface="+mn-cs"/>
        </a:defRPr>
      </a:lvl3pPr>
      <a:lvl4pPr marL="1688165" algn="l" defTabSz="562722" rtl="0" eaLnBrk="1" latinLnBrk="0" hangingPunct="1">
        <a:defRPr sz="2215" kern="1200">
          <a:solidFill>
            <a:schemeClr val="tx1"/>
          </a:solidFill>
          <a:latin typeface="+mn-lt"/>
          <a:ea typeface="+mn-ea"/>
          <a:cs typeface="+mn-cs"/>
        </a:defRPr>
      </a:lvl4pPr>
      <a:lvl5pPr marL="2250887" algn="l" defTabSz="562722" rtl="0" eaLnBrk="1" latinLnBrk="0" hangingPunct="1">
        <a:defRPr sz="2215" kern="1200">
          <a:solidFill>
            <a:schemeClr val="tx1"/>
          </a:solidFill>
          <a:latin typeface="+mn-lt"/>
          <a:ea typeface="+mn-ea"/>
          <a:cs typeface="+mn-cs"/>
        </a:defRPr>
      </a:lvl5pPr>
      <a:lvl6pPr marL="2813609" algn="l" defTabSz="562722" rtl="0" eaLnBrk="1" latinLnBrk="0" hangingPunct="1">
        <a:defRPr sz="2215" kern="1200">
          <a:solidFill>
            <a:schemeClr val="tx1"/>
          </a:solidFill>
          <a:latin typeface="+mn-lt"/>
          <a:ea typeface="+mn-ea"/>
          <a:cs typeface="+mn-cs"/>
        </a:defRPr>
      </a:lvl6pPr>
      <a:lvl7pPr marL="3376331" algn="l" defTabSz="562722" rtl="0" eaLnBrk="1" latinLnBrk="0" hangingPunct="1">
        <a:defRPr sz="2215" kern="1200">
          <a:solidFill>
            <a:schemeClr val="tx1"/>
          </a:solidFill>
          <a:latin typeface="+mn-lt"/>
          <a:ea typeface="+mn-ea"/>
          <a:cs typeface="+mn-cs"/>
        </a:defRPr>
      </a:lvl7pPr>
      <a:lvl8pPr marL="3939052" algn="l" defTabSz="562722" rtl="0" eaLnBrk="1" latinLnBrk="0" hangingPunct="1">
        <a:defRPr sz="2215" kern="1200">
          <a:solidFill>
            <a:schemeClr val="tx1"/>
          </a:solidFill>
          <a:latin typeface="+mn-lt"/>
          <a:ea typeface="+mn-ea"/>
          <a:cs typeface="+mn-cs"/>
        </a:defRPr>
      </a:lvl8pPr>
      <a:lvl9pPr marL="4501774" algn="l" defTabSz="562722" rtl="0" eaLnBrk="1" latinLnBrk="0" hangingPunct="1">
        <a:defRPr sz="221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chart" Target="../charts/chart3.xml"/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image" Target="../media/image14.jpeg"/><Relationship Id="rId7" Type="http://schemas.openxmlformats.org/officeDocument/2006/relationships/image" Target="../media/image17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hyperlink" Target="https://therantyhighwayman.blogspot.com/2018/04/you-get-who-you-design-for.html" TargetMode="Externa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Health, Equality and Transport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4260" y="4653136"/>
            <a:ext cx="8283483" cy="1032520"/>
          </a:xfrm>
        </p:spPr>
        <p:txBody>
          <a:bodyPr/>
          <a:lstStyle/>
          <a:p>
            <a:r>
              <a:rPr lang="en-US" dirty="0"/>
              <a:t>Citizens' Jury on transport, climate and health in Oxford</a:t>
            </a:r>
            <a:endParaRPr lang="en-GB" dirty="0"/>
          </a:p>
          <a:p>
            <a:r>
              <a:rPr lang="en-US" dirty="0"/>
              <a:t>Robin Tucker, June 2022</a:t>
            </a:r>
            <a:endParaRPr lang="en-GB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D6C3704-9032-AF99-70AB-C535E818DD9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49944"/>
          <a:stretch/>
        </p:blipFill>
        <p:spPr>
          <a:xfrm>
            <a:off x="6096000" y="6149441"/>
            <a:ext cx="6091064" cy="73594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4856732-85F5-FB1F-28D2-098B6BF3075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54526"/>
          <a:stretch/>
        </p:blipFill>
        <p:spPr>
          <a:xfrm>
            <a:off x="0" y="6218239"/>
            <a:ext cx="5828531" cy="6397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77293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Current transport is dangerous, but for the reasons most people think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Oxfordshire Cycling Network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A16AE-92FC-D64D-99A0-4ED2A6B8F2C9}" type="slidenum">
              <a:rPr lang="en-GB" smtClean="0"/>
              <a:t>2</a:t>
            </a:fld>
            <a:endParaRPr lang="en-GB"/>
          </a:p>
        </p:txBody>
      </p:sp>
      <p:graphicFrame>
        <p:nvGraphicFramePr>
          <p:cNvPr id="6" name="Content Placeholder 7">
            <a:extLst>
              <a:ext uri="{FF2B5EF4-FFF2-40B4-BE49-F238E27FC236}">
                <a16:creationId xmlns:a16="http://schemas.microsoft.com/office/drawing/2014/main" id="{14093BCB-7136-4D76-814F-79BDEB674F6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46674400"/>
              </p:ext>
            </p:extLst>
          </p:nvPr>
        </p:nvGraphicFramePr>
        <p:xfrm>
          <a:off x="767408" y="1412776"/>
          <a:ext cx="10945216" cy="46805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EFE3F048-0DA5-4ED5-8B2F-48CA39AC26D7}"/>
              </a:ext>
            </a:extLst>
          </p:cNvPr>
          <p:cNvSpPr txBox="1"/>
          <p:nvPr/>
        </p:nvSpPr>
        <p:spPr>
          <a:xfrm>
            <a:off x="2587261" y="1052736"/>
            <a:ext cx="79732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b="1" dirty="0"/>
              <a:t>UK Annual Deaths from transport-related causes (pre-Covid)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ED569C6-C2B6-4D9D-B4A8-379F2AD3A8A0}"/>
              </a:ext>
            </a:extLst>
          </p:cNvPr>
          <p:cNvSpPr txBox="1"/>
          <p:nvPr/>
        </p:nvSpPr>
        <p:spPr>
          <a:xfrm>
            <a:off x="3455917" y="2238981"/>
            <a:ext cx="1600233" cy="1169551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en-GB" sz="1400" dirty="0"/>
              <a:t>In Oxfordshire</a:t>
            </a:r>
          </a:p>
          <a:p>
            <a:r>
              <a:rPr lang="en-GB" sz="1400" dirty="0"/>
              <a:t>26% of Adults</a:t>
            </a:r>
          </a:p>
          <a:p>
            <a:r>
              <a:rPr lang="en-GB" sz="1400" dirty="0"/>
              <a:t>42% of Children</a:t>
            </a:r>
          </a:p>
          <a:p>
            <a:r>
              <a:rPr lang="en-GB" sz="1400" dirty="0"/>
              <a:t>Don’t meet NHS activity guidelines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97A929D-955B-4E13-B9FC-388E303221B9}"/>
              </a:ext>
            </a:extLst>
          </p:cNvPr>
          <p:cNvSpPr txBox="1"/>
          <p:nvPr/>
        </p:nvSpPr>
        <p:spPr>
          <a:xfrm>
            <a:off x="2218983" y="1412776"/>
            <a:ext cx="41088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/>
              <a:t>100,000 – </a:t>
            </a:r>
            <a:r>
              <a:rPr lang="en-GB" i="1" dirty="0"/>
              <a:t>about the same as tobacco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516BD8F-5E3E-4F5A-B4B1-BBEA65C136E3}"/>
              </a:ext>
            </a:extLst>
          </p:cNvPr>
          <p:cNvSpPr txBox="1"/>
          <p:nvPr/>
        </p:nvSpPr>
        <p:spPr>
          <a:xfrm>
            <a:off x="3991120" y="4241259"/>
            <a:ext cx="258275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b="1" dirty="0"/>
              <a:t>10-20,000 due to </a:t>
            </a:r>
            <a:br>
              <a:rPr lang="en-GB" b="1" dirty="0"/>
            </a:br>
            <a:r>
              <a:rPr lang="en-GB" b="1" dirty="0"/>
              <a:t>transport air pollution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0E93E0B-12B1-4777-9EF7-8DBFF056B492}"/>
              </a:ext>
            </a:extLst>
          </p:cNvPr>
          <p:cNvSpPr txBox="1"/>
          <p:nvPr/>
        </p:nvSpPr>
        <p:spPr>
          <a:xfrm>
            <a:off x="7424317" y="5227908"/>
            <a:ext cx="6976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b="1" dirty="0"/>
              <a:t>1750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6B43B8F-B265-4380-F354-9546A8800B0E}"/>
              </a:ext>
            </a:extLst>
          </p:cNvPr>
          <p:cNvSpPr txBox="1"/>
          <p:nvPr/>
        </p:nvSpPr>
        <p:spPr>
          <a:xfrm>
            <a:off x="2752" y="6309320"/>
            <a:ext cx="5160387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900" dirty="0"/>
              <a:t>Sources: NHS/ONS, Public Health England, DfT, WHO/UK Gov’t. * UK share of global total (1.1%)</a:t>
            </a:r>
          </a:p>
        </p:txBody>
      </p:sp>
      <p:sp>
        <p:nvSpPr>
          <p:cNvPr id="29" name="Rectangle: Rounded Corners 28">
            <a:extLst>
              <a:ext uri="{FF2B5EF4-FFF2-40B4-BE49-F238E27FC236}">
                <a16:creationId xmlns:a16="http://schemas.microsoft.com/office/drawing/2014/main" id="{D6AAC911-BF1C-BC5B-3F3B-785302107210}"/>
              </a:ext>
            </a:extLst>
          </p:cNvPr>
          <p:cNvSpPr/>
          <p:nvPr/>
        </p:nvSpPr>
        <p:spPr>
          <a:xfrm>
            <a:off x="8400256" y="2420888"/>
            <a:ext cx="2411917" cy="919401"/>
          </a:xfrm>
          <a:prstGeom prst="roundRect">
            <a:avLst/>
          </a:prstGeom>
          <a:solidFill>
            <a:srgbClr val="FF0000"/>
          </a:solidFill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en-GB" sz="1600" b="1" dirty="0">
                <a:solidFill>
                  <a:schemeClr val="bg1"/>
                </a:solidFill>
              </a:rPr>
              <a:t>+ Transport causes 28% of UK’s climate change impact</a:t>
            </a: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29FEF3FB-5303-142A-8D83-269045615995}"/>
              </a:ext>
            </a:extLst>
          </p:cNvPr>
          <p:cNvSpPr/>
          <p:nvPr/>
        </p:nvSpPr>
        <p:spPr>
          <a:xfrm>
            <a:off x="9120336" y="3573016"/>
            <a:ext cx="2443014" cy="1464231"/>
          </a:xfrm>
          <a:prstGeom prst="roundRect">
            <a:avLst/>
          </a:prstGeom>
          <a:solidFill>
            <a:srgbClr val="FF0000"/>
          </a:solidFill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en-GB" sz="1600" b="1" dirty="0">
                <a:solidFill>
                  <a:schemeClr val="bg1"/>
                </a:solidFill>
              </a:rPr>
              <a:t>+ Oxford’s road transport system is not working well: growing congestion for many years </a:t>
            </a:r>
          </a:p>
        </p:txBody>
      </p:sp>
    </p:spTree>
    <p:extLst>
      <p:ext uri="{BB962C8B-B14F-4D97-AF65-F5344CB8AC3E}">
        <p14:creationId xmlns:p14="http://schemas.microsoft.com/office/powerpoint/2010/main" val="23586047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D83D81-B31F-3EC3-6A4F-6069DB56A3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Perceived dangers of traffic are stopping people from walking and cycling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0FE5FCBF-F385-6A84-468B-1BE6432C146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9600" y="1052736"/>
            <a:ext cx="5386917" cy="639762"/>
          </a:xfrm>
        </p:spPr>
        <p:txBody>
          <a:bodyPr/>
          <a:lstStyle/>
          <a:p>
            <a:r>
              <a:rPr lang="en-GB" dirty="0"/>
              <a:t>Danger Reality</a:t>
            </a:r>
          </a:p>
        </p:txBody>
      </p:sp>
      <p:graphicFrame>
        <p:nvGraphicFramePr>
          <p:cNvPr id="14" name="Content Placeholder 13">
            <a:extLst>
              <a:ext uri="{FF2B5EF4-FFF2-40B4-BE49-F238E27FC236}">
                <a16:creationId xmlns:a16="http://schemas.microsoft.com/office/drawing/2014/main" id="{5356C692-3793-9561-5FB5-6A2BAD69004B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661327981"/>
              </p:ext>
            </p:extLst>
          </p:nvPr>
        </p:nvGraphicFramePr>
        <p:xfrm>
          <a:off x="609600" y="1814835"/>
          <a:ext cx="5386388" cy="327214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A8073974-B872-634E-16DD-362E180A3E7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93367" y="1052736"/>
            <a:ext cx="5389034" cy="639762"/>
          </a:xfrm>
        </p:spPr>
        <p:txBody>
          <a:bodyPr/>
          <a:lstStyle/>
          <a:p>
            <a:r>
              <a:rPr lang="en-GB" dirty="0"/>
              <a:t>vs. Perception</a:t>
            </a:r>
          </a:p>
        </p:txBody>
      </p:sp>
      <p:pic>
        <p:nvPicPr>
          <p:cNvPr id="23" name="Content Placeholder 22">
            <a:extLst>
              <a:ext uri="{FF2B5EF4-FFF2-40B4-BE49-F238E27FC236}">
                <a16:creationId xmlns:a16="http://schemas.microsoft.com/office/drawing/2014/main" id="{A20D1562-0F9E-F42F-F893-C84F344BC133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4"/>
          <a:stretch>
            <a:fillRect/>
          </a:stretch>
        </p:blipFill>
        <p:spPr>
          <a:xfrm>
            <a:off x="6528048" y="2203964"/>
            <a:ext cx="5090616" cy="2449172"/>
          </a:xfr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5EFAE42-5D42-1E7B-600C-7CA33FA546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Oxfordshire Cycling Network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1CBBFFC-65BC-A3CA-DFB2-181EB2E395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A16AE-92FC-D64D-99A0-4ED2A6B8F2C9}" type="slidenum">
              <a:rPr lang="en-GB" smtClean="0"/>
              <a:t>3</a:t>
            </a:fld>
            <a:endParaRPr lang="en-GB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D00A82EF-FCE4-A853-6013-B5CAC2D16CE8}"/>
              </a:ext>
            </a:extLst>
          </p:cNvPr>
          <p:cNvSpPr txBox="1"/>
          <p:nvPr/>
        </p:nvSpPr>
        <p:spPr>
          <a:xfrm>
            <a:off x="2752" y="6309320"/>
            <a:ext cx="4852610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900" dirty="0"/>
              <a:t>Sources: DfT Road Casualty statistics (of the 1750 on previous page), DfT Attitudes survey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869A6ADA-78D3-C441-3D21-370F6261F9F6}"/>
              </a:ext>
            </a:extLst>
          </p:cNvPr>
          <p:cNvSpPr txBox="1"/>
          <p:nvPr/>
        </p:nvSpPr>
        <p:spPr>
          <a:xfrm>
            <a:off x="407368" y="5229200"/>
            <a:ext cx="1137726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b="1" dirty="0"/>
              <a:t>Health benefits of cycling are 10-20x the risks   …   but for many perception outweighs the statistics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b="1" dirty="0"/>
              <a:t>Traffic also stops walking – e.g. children driven to school because “there is too much traffic”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b="1" dirty="0"/>
              <a:t>In reality the danger of inactivity is much bigger</a:t>
            </a:r>
          </a:p>
        </p:txBody>
      </p:sp>
    </p:spTree>
    <p:extLst>
      <p:ext uri="{BB962C8B-B14F-4D97-AF65-F5344CB8AC3E}">
        <p14:creationId xmlns:p14="http://schemas.microsoft.com/office/powerpoint/2010/main" val="12916655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15F8F6-0741-7F77-4CD4-E9F0CD51B9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Health effects are unequal and added to by other problems in deprived areas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DD7AA0F5-B1BC-A2F8-00F9-21FAF4C541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Oxfordshire Cycling Network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6DC6EB16-D3B2-EB0C-4444-47C9B98655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A16AE-92FC-D64D-99A0-4ED2A6B8F2C9}" type="slidenum">
              <a:rPr lang="en-GB" smtClean="0"/>
              <a:pPr/>
              <a:t>4</a:t>
            </a:fld>
            <a:endParaRPr lang="en-GB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3FE4C174-E73A-363D-5E1A-13AFB3DD15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08712" y="3770880"/>
            <a:ext cx="4871864" cy="2034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Arrow: Up 16">
            <a:extLst>
              <a:ext uri="{FF2B5EF4-FFF2-40B4-BE49-F238E27FC236}">
                <a16:creationId xmlns:a16="http://schemas.microsoft.com/office/drawing/2014/main" id="{0CCE1A28-D148-70E5-198C-D985293A3FEE}"/>
              </a:ext>
            </a:extLst>
          </p:cNvPr>
          <p:cNvSpPr/>
          <p:nvPr/>
        </p:nvSpPr>
        <p:spPr>
          <a:xfrm>
            <a:off x="5688632" y="3697701"/>
            <a:ext cx="504056" cy="1822058"/>
          </a:xfrm>
          <a:prstGeom prst="upArrow">
            <a:avLst>
              <a:gd name="adj1" fmla="val 100000"/>
              <a:gd name="adj2" fmla="val 50000"/>
            </a:avLst>
          </a:prstGeom>
          <a:gradFill flip="none" rotWithShape="1">
            <a:gsLst>
              <a:gs pos="0">
                <a:schemeClr val="dk1">
                  <a:tint val="100000"/>
                  <a:shade val="100000"/>
                  <a:satMod val="130000"/>
                </a:schemeClr>
              </a:gs>
              <a:gs pos="100000">
                <a:schemeClr val="dk1">
                  <a:tint val="50000"/>
                  <a:shade val="100000"/>
                  <a:satMod val="350000"/>
                </a:schemeClr>
              </a:gs>
            </a:gsLst>
            <a:lin ang="5400000" scaled="1"/>
            <a:tileRect/>
          </a:gradFill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GB" sz="1600" b="1" dirty="0"/>
              <a:t>Pollution Consumed</a:t>
            </a:r>
          </a:p>
        </p:txBody>
      </p:sp>
      <p:sp>
        <p:nvSpPr>
          <p:cNvPr id="20" name="Arrow: Up 19">
            <a:extLst>
              <a:ext uri="{FF2B5EF4-FFF2-40B4-BE49-F238E27FC236}">
                <a16:creationId xmlns:a16="http://schemas.microsoft.com/office/drawing/2014/main" id="{D75FC74A-5758-D6E7-3065-1A9EC517B8FA}"/>
              </a:ext>
            </a:extLst>
          </p:cNvPr>
          <p:cNvSpPr/>
          <p:nvPr/>
        </p:nvSpPr>
        <p:spPr>
          <a:xfrm>
            <a:off x="5688632" y="1556792"/>
            <a:ext cx="504056" cy="1822058"/>
          </a:xfrm>
          <a:prstGeom prst="upArrow">
            <a:avLst>
              <a:gd name="adj1" fmla="val 100000"/>
              <a:gd name="adj2" fmla="val 50000"/>
            </a:avLst>
          </a:prstGeom>
          <a:gradFill flip="none" rotWithShape="1">
            <a:gsLst>
              <a:gs pos="0">
                <a:schemeClr val="dk1">
                  <a:tint val="100000"/>
                  <a:shade val="100000"/>
                  <a:satMod val="130000"/>
                </a:schemeClr>
              </a:gs>
              <a:gs pos="100000">
                <a:schemeClr val="dk1">
                  <a:tint val="50000"/>
                  <a:shade val="100000"/>
                  <a:satMod val="350000"/>
                </a:schemeClr>
              </a:gs>
            </a:gsLst>
            <a:lin ang="5400000" scaled="1"/>
            <a:tileRect/>
          </a:gradFill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GB" sz="1600" b="1" dirty="0"/>
              <a:t>Pollution Caused</a:t>
            </a:r>
          </a:p>
        </p:txBody>
      </p:sp>
      <p:pic>
        <p:nvPicPr>
          <p:cNvPr id="1028" name="Picture 4">
            <a:extLst>
              <a:ext uri="{FF2B5EF4-FFF2-40B4-BE49-F238E27FC236}">
                <a16:creationId xmlns:a16="http://schemas.microsoft.com/office/drawing/2014/main" id="{5D3348D8-C24D-FF57-781F-6738A670C2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08712" y="1628800"/>
            <a:ext cx="4871864" cy="20686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EF130FCB-FA7A-9470-C456-1F4DAB78DF53}"/>
              </a:ext>
            </a:extLst>
          </p:cNvPr>
          <p:cNvSpPr txBox="1"/>
          <p:nvPr/>
        </p:nvSpPr>
        <p:spPr>
          <a:xfrm>
            <a:off x="6665436" y="1105580"/>
            <a:ext cx="22388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b="1" dirty="0"/>
              <a:t>Nitrous Oxides</a:t>
            </a:r>
            <a:br>
              <a:rPr lang="en-GB" sz="1600" dirty="0"/>
            </a:br>
            <a:r>
              <a:rPr lang="en-GB" sz="1200" dirty="0"/>
              <a:t>Harmful Invisible gases</a:t>
            </a:r>
            <a:endParaRPr lang="en-GB" sz="1600" dirty="0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E9692FAB-28F0-94F0-B960-ABC1A0B62EC3}"/>
              </a:ext>
            </a:extLst>
          </p:cNvPr>
          <p:cNvSpPr txBox="1"/>
          <p:nvPr/>
        </p:nvSpPr>
        <p:spPr>
          <a:xfrm>
            <a:off x="8841829" y="1105580"/>
            <a:ext cx="30492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b="1" dirty="0"/>
              <a:t>Particulates</a:t>
            </a:r>
            <a:br>
              <a:rPr lang="en-GB" sz="1600" dirty="0"/>
            </a:br>
            <a:r>
              <a:rPr lang="en-GB" sz="1200" dirty="0"/>
              <a:t>Tiny pieces: soot, tyres, brake pad</a:t>
            </a:r>
            <a:endParaRPr lang="en-GB" sz="1600" dirty="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1FAF5E6C-51DC-E1EB-3C7B-0D2A0FC8CE28}"/>
              </a:ext>
            </a:extLst>
          </p:cNvPr>
          <p:cNvSpPr txBox="1"/>
          <p:nvPr/>
        </p:nvSpPr>
        <p:spPr>
          <a:xfrm>
            <a:off x="6772647" y="5862056"/>
            <a:ext cx="86409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100" b="1" dirty="0"/>
              <a:t>Richer areas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235D72A5-8322-2B33-50D9-1BD1C081A0A4}"/>
              </a:ext>
            </a:extLst>
          </p:cNvPr>
          <p:cNvSpPr txBox="1"/>
          <p:nvPr/>
        </p:nvSpPr>
        <p:spPr>
          <a:xfrm>
            <a:off x="8064599" y="5862056"/>
            <a:ext cx="86409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100" b="1" dirty="0"/>
              <a:t>Poorer areas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A2D74701-54C5-A546-140D-18433D460644}"/>
              </a:ext>
            </a:extLst>
          </p:cNvPr>
          <p:cNvSpPr txBox="1"/>
          <p:nvPr/>
        </p:nvSpPr>
        <p:spPr>
          <a:xfrm>
            <a:off x="9340552" y="5860895"/>
            <a:ext cx="86409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100" b="1" dirty="0"/>
              <a:t>Richer areas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ABF198ED-B160-23CE-6AEF-B69B7002CD2F}"/>
              </a:ext>
            </a:extLst>
          </p:cNvPr>
          <p:cNvSpPr txBox="1"/>
          <p:nvPr/>
        </p:nvSpPr>
        <p:spPr>
          <a:xfrm>
            <a:off x="10632504" y="5860895"/>
            <a:ext cx="86409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100" b="1" dirty="0"/>
              <a:t>Poorer areas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77A1ACE8-85DF-A686-A1A9-418DBBC84EF6}"/>
              </a:ext>
            </a:extLst>
          </p:cNvPr>
          <p:cNvSpPr txBox="1"/>
          <p:nvPr/>
        </p:nvSpPr>
        <p:spPr>
          <a:xfrm>
            <a:off x="2752" y="6156012"/>
            <a:ext cx="6453288" cy="369332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r>
              <a:rPr lang="en-GB" sz="900" dirty="0"/>
              <a:t>Source: </a:t>
            </a:r>
            <a:r>
              <a:rPr lang="en-US" sz="900" dirty="0"/>
              <a:t>Emissions vs exposure: Increasing injustice from road traffic-related air pollution in the United Kingdom; Barnes, Chatterton, Longhurst; Transportation Research 2019. Based on 34,753 Census Areas (LSOAs)</a:t>
            </a:r>
            <a:endParaRPr lang="en-GB" sz="900" dirty="0"/>
          </a:p>
        </p:txBody>
      </p:sp>
      <p:sp>
        <p:nvSpPr>
          <p:cNvPr id="24" name="Arrow: Left-Right 23">
            <a:extLst>
              <a:ext uri="{FF2B5EF4-FFF2-40B4-BE49-F238E27FC236}">
                <a16:creationId xmlns:a16="http://schemas.microsoft.com/office/drawing/2014/main" id="{D5626AB1-1158-4E38-234F-554824CBC5DE}"/>
              </a:ext>
            </a:extLst>
          </p:cNvPr>
          <p:cNvSpPr/>
          <p:nvPr/>
        </p:nvSpPr>
        <p:spPr>
          <a:xfrm>
            <a:off x="7517110" y="5894803"/>
            <a:ext cx="648072" cy="327519"/>
          </a:xfrm>
          <a:prstGeom prst="leftRight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3" name="Arrow: Left-Right 32">
            <a:extLst>
              <a:ext uri="{FF2B5EF4-FFF2-40B4-BE49-F238E27FC236}">
                <a16:creationId xmlns:a16="http://schemas.microsoft.com/office/drawing/2014/main" id="{64211301-0D4B-93CC-B41A-871E00DDD3EA}"/>
              </a:ext>
            </a:extLst>
          </p:cNvPr>
          <p:cNvSpPr/>
          <p:nvPr/>
        </p:nvSpPr>
        <p:spPr>
          <a:xfrm>
            <a:off x="10080309" y="5894803"/>
            <a:ext cx="648072" cy="327519"/>
          </a:xfrm>
          <a:prstGeom prst="leftRight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42F9B639-0005-DCD2-E45C-E06446333067}"/>
              </a:ext>
            </a:extLst>
          </p:cNvPr>
          <p:cNvSpPr txBox="1"/>
          <p:nvPr/>
        </p:nvSpPr>
        <p:spPr>
          <a:xfrm>
            <a:off x="609600" y="1268760"/>
            <a:ext cx="4606283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600" b="1" dirty="0"/>
              <a:t>Wealthier people: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/>
              <a:t>Own more cars &amp; drive more</a:t>
            </a:r>
            <a:br>
              <a:rPr lang="en-GB" sz="1600" dirty="0"/>
            </a:br>
            <a:r>
              <a:rPr lang="en-GB" sz="1600" dirty="0"/>
              <a:t>Top tenth: 93% have a car/van</a:t>
            </a:r>
            <a:br>
              <a:rPr lang="en-GB" sz="1600" dirty="0"/>
            </a:br>
            <a:r>
              <a:rPr lang="en-GB" sz="1600" dirty="0"/>
              <a:t>		      69% have 2+ cars/vans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/>
              <a:t>Create more pollution </a:t>
            </a:r>
            <a:r>
              <a:rPr lang="en-GB" sz="1600" i="1" dirty="0"/>
              <a:t>(top charts &gt;&gt;)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74B11C66-5C58-470F-0D84-572443182D99}"/>
              </a:ext>
            </a:extLst>
          </p:cNvPr>
          <p:cNvSpPr txBox="1"/>
          <p:nvPr/>
        </p:nvSpPr>
        <p:spPr>
          <a:xfrm>
            <a:off x="609601" y="2623195"/>
            <a:ext cx="4606283" cy="35394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600" b="1" dirty="0"/>
              <a:t>Poorer people: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/>
              <a:t>Have fewer cars </a:t>
            </a:r>
            <a:br>
              <a:rPr lang="en-GB" sz="1600" dirty="0"/>
            </a:br>
            <a:r>
              <a:rPr lang="en-GB" sz="1600" dirty="0"/>
              <a:t>Bottom tenth: 65% don’t have a car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/>
              <a:t>Live where air pollution is higher </a:t>
            </a:r>
            <a:br>
              <a:rPr lang="en-GB" sz="1600" dirty="0"/>
            </a:br>
            <a:r>
              <a:rPr lang="en-GB" sz="1600" i="1" dirty="0"/>
              <a:t>(Bottom charts &gt;&gt;)</a:t>
            </a:r>
          </a:p>
          <a:p>
            <a:r>
              <a:rPr lang="en-GB" sz="1600" b="1" i="1" dirty="0"/>
              <a:t>+ Other factors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/>
              <a:t>Lower access to public transport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/>
              <a:t>Lower access to green spaces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/>
              <a:t>Lower access to other services (medical, shops, leisure, etc.)</a:t>
            </a:r>
          </a:p>
          <a:p>
            <a:r>
              <a:rPr lang="en-GB" sz="1600" b="1" i="1" dirty="0"/>
              <a:t>Leads to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/>
              <a:t>Worse health and shorter lives: 10 years difference between best and worst areas of Oxford</a:t>
            </a:r>
          </a:p>
        </p:txBody>
      </p:sp>
    </p:spTree>
    <p:extLst>
      <p:ext uri="{BB962C8B-B14F-4D97-AF65-F5344CB8AC3E}">
        <p14:creationId xmlns:p14="http://schemas.microsoft.com/office/powerpoint/2010/main" val="17294940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92922FA5-B50A-DDFB-920F-E508521C1E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Active Travel brings health benefits to everyone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B2A1C1ED-D0DC-E713-0A79-28EE9666FEB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9600" y="1022647"/>
            <a:ext cx="3544615" cy="639762"/>
          </a:xfrm>
        </p:spPr>
        <p:txBody>
          <a:bodyPr>
            <a:normAutofit/>
          </a:bodyPr>
          <a:lstStyle/>
          <a:p>
            <a:r>
              <a:rPr lang="en-GB" dirty="0"/>
              <a:t>Financial – it’s cheap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B0AB2A69-702A-1E0C-382F-60865F8BDCA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8472264" y="1022647"/>
            <a:ext cx="3536646" cy="639762"/>
          </a:xfrm>
        </p:spPr>
        <p:txBody>
          <a:bodyPr>
            <a:normAutofit/>
          </a:bodyPr>
          <a:lstStyle/>
          <a:p>
            <a:r>
              <a:rPr lang="en-GB" dirty="0"/>
              <a:t>Benefits to everyone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9201A36-7668-678D-2D8F-83F8D681A9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Oxfordshire Cycling Network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29D1A6D-9C87-E928-8E6B-62B2BFD59B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A16AE-92FC-D64D-99A0-4ED2A6B8F2C9}" type="slidenum">
              <a:rPr lang="en-GB" smtClean="0"/>
              <a:pPr/>
              <a:t>5</a:t>
            </a:fld>
            <a:endParaRPr lang="en-GB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9338D875-174C-5135-8507-C675D4B6CA6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331662" y="932680"/>
            <a:ext cx="3536646" cy="729729"/>
          </a:xfrm>
        </p:spPr>
        <p:txBody>
          <a:bodyPr>
            <a:normAutofit lnSpcReduction="10000"/>
          </a:bodyPr>
          <a:lstStyle/>
          <a:p>
            <a:r>
              <a:rPr lang="en-GB" dirty="0"/>
              <a:t>Disability – enabler </a:t>
            </a:r>
            <a:br>
              <a:rPr lang="en-GB" dirty="0"/>
            </a:br>
            <a:r>
              <a:rPr lang="en-GB" dirty="0"/>
              <a:t>more than barrier</a:t>
            </a:r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52E68248-27CA-58AE-C1F7-568152DCFFF8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4154213" y="1637952"/>
            <a:ext cx="4152301" cy="3951288"/>
          </a:xfrm>
        </p:spPr>
        <p:txBody>
          <a:bodyPr>
            <a:normAutofit/>
          </a:bodyPr>
          <a:lstStyle/>
          <a:p>
            <a:pPr marL="266700" indent="-266700"/>
            <a:r>
              <a:rPr lang="en-US" sz="1800" dirty="0"/>
              <a:t>Disabled people need to be active, and many value the independence of active travel</a:t>
            </a:r>
          </a:p>
          <a:p>
            <a:pPr marL="266700" indent="-266700"/>
            <a:endParaRPr lang="en-US" sz="1800" dirty="0"/>
          </a:p>
          <a:p>
            <a:pPr marL="266700" indent="-266700"/>
            <a:endParaRPr lang="en-US" sz="1800" dirty="0"/>
          </a:p>
          <a:p>
            <a:pPr marL="266700" indent="-266700"/>
            <a:endParaRPr lang="en-GB" sz="1800" dirty="0"/>
          </a:p>
          <a:p>
            <a:pPr marL="266700" indent="-266700"/>
            <a:endParaRPr lang="en-GB" sz="1800" dirty="0"/>
          </a:p>
          <a:p>
            <a:pPr marL="266700" indent="-266700"/>
            <a:r>
              <a:rPr lang="en-GB" sz="1800" dirty="0"/>
              <a:t>Active travel reduces future disability levels</a:t>
            </a:r>
            <a:endParaRPr lang="en-US" sz="1800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1A7C2E01-AC7E-B55B-8B62-39611B457B2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5533" y="3356992"/>
            <a:ext cx="2199177" cy="1078609"/>
          </a:xfrm>
          <a:prstGeom prst="rect">
            <a:avLst/>
          </a:prstGeom>
        </p:spPr>
      </p:pic>
      <p:pic>
        <p:nvPicPr>
          <p:cNvPr id="15" name="Picture 14" descr="A picture containing outdoor, parked&#10;&#10;Description automatically generated">
            <a:extLst>
              <a:ext uri="{FF2B5EF4-FFF2-40B4-BE49-F238E27FC236}">
                <a16:creationId xmlns:a16="http://schemas.microsoft.com/office/drawing/2014/main" id="{34FEB094-0D50-18A5-BEDF-2271FD4E37D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88431" y="4579788"/>
            <a:ext cx="2300607" cy="1657524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5E50A96B-CC23-4E21-5497-069B86CD2D15}"/>
              </a:ext>
            </a:extLst>
          </p:cNvPr>
          <p:cNvSpPr txBox="1"/>
          <p:nvPr/>
        </p:nvSpPr>
        <p:spPr>
          <a:xfrm>
            <a:off x="2927648" y="5083844"/>
            <a:ext cx="110201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b="1" dirty="0"/>
              <a:t>Used bike £96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6D66CAA-5C65-CABE-8734-2CD22FC5AD33}"/>
              </a:ext>
            </a:extLst>
          </p:cNvPr>
          <p:cNvSpPr txBox="1"/>
          <p:nvPr/>
        </p:nvSpPr>
        <p:spPr>
          <a:xfrm>
            <a:off x="2995060" y="3682015"/>
            <a:ext cx="89042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b="1" dirty="0"/>
              <a:t>Shoes £28</a:t>
            </a:r>
          </a:p>
        </p:txBody>
      </p:sp>
      <p:pic>
        <p:nvPicPr>
          <p:cNvPr id="18" name="Picture 6" descr="Image 5 of 8">
            <a:extLst>
              <a:ext uri="{FF2B5EF4-FFF2-40B4-BE49-F238E27FC236}">
                <a16:creationId xmlns:a16="http://schemas.microsoft.com/office/drawing/2014/main" id="{0E4237F1-4D21-07CD-582B-71BC4CDF0D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5533" y="1757108"/>
            <a:ext cx="2145248" cy="16089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DC9A6F68-682A-8EDA-F6E3-57CBE843D7E9}"/>
              </a:ext>
            </a:extLst>
          </p:cNvPr>
          <p:cNvSpPr txBox="1"/>
          <p:nvPr/>
        </p:nvSpPr>
        <p:spPr>
          <a:xfrm>
            <a:off x="2795705" y="1898589"/>
            <a:ext cx="13677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b="1" dirty="0"/>
              <a:t>Used car</a:t>
            </a:r>
          </a:p>
          <a:p>
            <a:r>
              <a:rPr lang="en-GB" sz="1600" b="1" dirty="0"/>
              <a:t>£600 to buy</a:t>
            </a:r>
          </a:p>
          <a:p>
            <a:r>
              <a:rPr lang="en-GB" sz="1600" b="1" dirty="0"/>
              <a:t>+ £2400 a year to run </a:t>
            </a: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57D41B8B-ACF6-0EC9-B4B0-EEE21C2806FC}"/>
              </a:ext>
            </a:extLst>
          </p:cNvPr>
          <p:cNvGrpSpPr/>
          <p:nvPr/>
        </p:nvGrpSpPr>
        <p:grpSpPr>
          <a:xfrm>
            <a:off x="6099275" y="4543029"/>
            <a:ext cx="2002457" cy="1837786"/>
            <a:chOff x="9075268" y="1084198"/>
            <a:chExt cx="2844800" cy="2719328"/>
          </a:xfrm>
        </p:grpSpPr>
        <p:pic>
          <p:nvPicPr>
            <p:cNvPr id="22" name="Picture 21" descr="A picture containing outdoor, sky, grass, bicycle&#10;&#10;Description automatically generated">
              <a:extLst>
                <a:ext uri="{FF2B5EF4-FFF2-40B4-BE49-F238E27FC236}">
                  <a16:creationId xmlns:a16="http://schemas.microsoft.com/office/drawing/2014/main" id="{8F9A2F68-A43F-A3BB-9041-949C29FF403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9075268" y="1084198"/>
              <a:ext cx="2844800" cy="2630355"/>
            </a:xfrm>
            <a:prstGeom prst="rect">
              <a:avLst/>
            </a:prstGeom>
          </p:spPr>
        </p:pic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1AAF0CB4-A80C-EC43-E2C4-6D0D71C05894}"/>
                </a:ext>
              </a:extLst>
            </p:cNvPr>
            <p:cNvSpPr txBox="1"/>
            <p:nvPr/>
          </p:nvSpPr>
          <p:spPr>
            <a:xfrm>
              <a:off x="9105244" y="3437554"/>
              <a:ext cx="2784847" cy="36597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800" b="1" dirty="0">
                  <a:solidFill>
                    <a:schemeClr val="bg1"/>
                  </a:solidFill>
                </a:rPr>
                <a:t>A 65 mile ride in the Cotswolds</a:t>
              </a:r>
            </a:p>
          </p:txBody>
        </p:sp>
      </p:grpSp>
      <p:pic>
        <p:nvPicPr>
          <p:cNvPr id="35" name="Content Placeholder 24" descr="A person riding a bicycle&#10;&#10;Description automatically generated with low confidence">
            <a:extLst>
              <a:ext uri="{FF2B5EF4-FFF2-40B4-BE49-F238E27FC236}">
                <a16:creationId xmlns:a16="http://schemas.microsoft.com/office/drawing/2014/main" id="{32345452-7C5B-D9E6-19EB-17FD3E01E90E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51784" y="4543028"/>
            <a:ext cx="1773621" cy="1773621"/>
          </a:xfrm>
          <a:prstGeom prst="rect">
            <a:avLst/>
          </a:prstGeom>
        </p:spPr>
      </p:pic>
      <p:sp>
        <p:nvSpPr>
          <p:cNvPr id="37" name="Content Placeholder 36">
            <a:extLst>
              <a:ext uri="{FF2B5EF4-FFF2-40B4-BE49-F238E27FC236}">
                <a16:creationId xmlns:a16="http://schemas.microsoft.com/office/drawing/2014/main" id="{94FB8539-8426-6ACE-CBFD-08434E63790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8306514" y="1637952"/>
            <a:ext cx="3702396" cy="3951288"/>
          </a:xfrm>
        </p:spPr>
        <p:txBody>
          <a:bodyPr>
            <a:normAutofit/>
          </a:bodyPr>
          <a:lstStyle/>
          <a:p>
            <a:pPr marL="266700" indent="-266700"/>
            <a:r>
              <a:rPr lang="en-GB" sz="1800" dirty="0"/>
              <a:t>Children need to develop healthy habits &amp; independence</a:t>
            </a:r>
          </a:p>
          <a:p>
            <a:pPr marL="266700" indent="-266700"/>
            <a:r>
              <a:rPr lang="en-GB" sz="1800" dirty="0"/>
              <a:t>People with conditions (e.g. eyesight, epilepsy) who can’t drive but can walk or cycle</a:t>
            </a:r>
          </a:p>
          <a:p>
            <a:pPr marL="266700" indent="-266700"/>
            <a:r>
              <a:rPr lang="en-GB" sz="1800" dirty="0"/>
              <a:t>1/3 Oxford households without a car </a:t>
            </a:r>
          </a:p>
          <a:p>
            <a:pPr marL="266700" indent="-266700"/>
            <a:r>
              <a:rPr lang="en-GB" sz="1800" dirty="0"/>
              <a:t>Non-users benefit from lower pollution and road danger</a:t>
            </a:r>
          </a:p>
        </p:txBody>
      </p:sp>
      <p:pic>
        <p:nvPicPr>
          <p:cNvPr id="43" name="Picture 42">
            <a:extLst>
              <a:ext uri="{FF2B5EF4-FFF2-40B4-BE49-F238E27FC236}">
                <a16:creationId xmlns:a16="http://schemas.microsoft.com/office/drawing/2014/main" id="{62A25E9F-AFF4-F38A-E318-F1D5A2BC4FF3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688288" y="4653136"/>
            <a:ext cx="3052556" cy="1548461"/>
          </a:xfrm>
          <a:prstGeom prst="rect">
            <a:avLst/>
          </a:prstGeom>
        </p:spPr>
      </p:pic>
      <p:graphicFrame>
        <p:nvGraphicFramePr>
          <p:cNvPr id="50" name="Chart 49">
            <a:extLst>
              <a:ext uri="{FF2B5EF4-FFF2-40B4-BE49-F238E27FC236}">
                <a16:creationId xmlns:a16="http://schemas.microsoft.com/office/drawing/2014/main" id="{850A0752-31F4-CF1C-3E50-3632AF42A1A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077781234"/>
              </p:ext>
            </p:extLst>
          </p:nvPr>
        </p:nvGraphicFramePr>
        <p:xfrm>
          <a:off x="4234284" y="2390798"/>
          <a:ext cx="3536646" cy="161426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sp>
        <p:nvSpPr>
          <p:cNvPr id="53" name="TextBox 52">
            <a:extLst>
              <a:ext uri="{FF2B5EF4-FFF2-40B4-BE49-F238E27FC236}">
                <a16:creationId xmlns:a16="http://schemas.microsoft.com/office/drawing/2014/main" id="{FBDFE364-70B1-A9CA-A568-D272A95800F3}"/>
              </a:ext>
            </a:extLst>
          </p:cNvPr>
          <p:cNvSpPr txBox="1"/>
          <p:nvPr/>
        </p:nvSpPr>
        <p:spPr>
          <a:xfrm>
            <a:off x="2752" y="6294512"/>
            <a:ext cx="8253488" cy="230832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r>
              <a:rPr lang="en-GB" sz="900" dirty="0"/>
              <a:t>Sources: Cheapest used car near Oxford on Autotrader, CAP, Clarks, Cycle King, Sustrans, DfT</a:t>
            </a:r>
          </a:p>
        </p:txBody>
      </p:sp>
    </p:spTree>
    <p:extLst>
      <p:ext uri="{BB962C8B-B14F-4D97-AF65-F5344CB8AC3E}">
        <p14:creationId xmlns:p14="http://schemas.microsoft.com/office/powerpoint/2010/main" val="36916129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FF2B5EF4-FFF2-40B4-BE49-F238E27FC236}">
                <a16:creationId xmlns:a16="http://schemas.microsoft.com/office/drawing/2014/main" id="{5893695A-2AAA-3C3A-35CB-A1B61C2A5F40}"/>
              </a:ext>
            </a:extLst>
          </p:cNvPr>
          <p:cNvSpPr/>
          <p:nvPr/>
        </p:nvSpPr>
        <p:spPr>
          <a:xfrm>
            <a:off x="1055440" y="3853077"/>
            <a:ext cx="6696744" cy="2445053"/>
          </a:xfrm>
          <a:prstGeom prst="rect">
            <a:avLst/>
          </a:prstGeom>
          <a:solidFill>
            <a:schemeClr val="bg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A2CE145-EAAA-93A6-ABA2-31B41B67D6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74638"/>
            <a:ext cx="9595340" cy="1013282"/>
          </a:xfrm>
        </p:spPr>
        <p:txBody>
          <a:bodyPr>
            <a:normAutofit/>
          </a:bodyPr>
          <a:lstStyle/>
          <a:p>
            <a:r>
              <a:rPr lang="en-GB" dirty="0"/>
              <a:t>A basic principle is </a:t>
            </a:r>
            <a:r>
              <a:rPr lang="en-GB" b="1" dirty="0"/>
              <a:t>“You get who you design for.”</a:t>
            </a:r>
            <a:endParaRPr lang="en-GB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23D47B4-956B-EFFF-75BF-90DA7E93C5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Oxfordshire Cycling Network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AAF3CC6-1746-BD60-F2F5-1E6160D7E3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A16AE-92FC-D64D-99A0-4ED2A6B8F2C9}" type="slidenum">
              <a:rPr lang="en-GB" smtClean="0"/>
              <a:t>6</a:t>
            </a:fld>
            <a:endParaRPr lang="en-GB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9DC5DF0-1982-7057-F838-58BA82B832AD}"/>
              </a:ext>
            </a:extLst>
          </p:cNvPr>
          <p:cNvSpPr txBox="1"/>
          <p:nvPr/>
        </p:nvSpPr>
        <p:spPr>
          <a:xfrm>
            <a:off x="532999" y="911358"/>
            <a:ext cx="4554889" cy="830997"/>
          </a:xfrm>
          <a:prstGeom prst="rect">
            <a:avLst/>
          </a:prstGeom>
          <a:solidFill>
            <a:schemeClr val="tx2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GB" sz="1600" b="1" dirty="0">
                <a:solidFill>
                  <a:schemeClr val="bg1"/>
                </a:solidFill>
              </a:rPr>
              <a:t>Car dominated streets</a:t>
            </a:r>
          </a:p>
          <a:p>
            <a:pPr algn="ctr"/>
            <a:r>
              <a:rPr lang="en-GB" sz="1600" dirty="0">
                <a:solidFill>
                  <a:schemeClr val="bg1"/>
                </a:solidFill>
              </a:rPr>
              <a:t>Only the brave: Mostly men, from ‘secure’ (mostly white) backgrounds.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B592BD2-00B6-1BCB-3029-BE6FB13A4CD1}"/>
              </a:ext>
            </a:extLst>
          </p:cNvPr>
          <p:cNvSpPr txBox="1"/>
          <p:nvPr/>
        </p:nvSpPr>
        <p:spPr>
          <a:xfrm>
            <a:off x="6096000" y="907740"/>
            <a:ext cx="4320480" cy="830997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GB" sz="1600" b="1" dirty="0">
                <a:solidFill>
                  <a:schemeClr val="bg1"/>
                </a:solidFill>
              </a:rPr>
              <a:t>Healthy streets</a:t>
            </a:r>
          </a:p>
          <a:p>
            <a:pPr algn="ctr"/>
            <a:r>
              <a:rPr lang="en-GB" sz="1600" dirty="0">
                <a:solidFill>
                  <a:schemeClr val="bg1"/>
                </a:solidFill>
              </a:rPr>
              <a:t>Cycling is open to women, children and people of all backgrounds.</a:t>
            </a:r>
          </a:p>
        </p:txBody>
      </p:sp>
      <p:pic>
        <p:nvPicPr>
          <p:cNvPr id="3074" name="Picture 2" descr="Image">
            <a:extLst>
              <a:ext uri="{FF2B5EF4-FFF2-40B4-BE49-F238E27FC236}">
                <a16:creationId xmlns:a16="http://schemas.microsoft.com/office/drawing/2014/main" id="{443A2BB4-3BEB-B4E7-4747-90F2B56F99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616280" y="4202577"/>
            <a:ext cx="2808371" cy="18716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EEBA973C-8BBD-FD26-8D59-B363FA99E711}"/>
              </a:ext>
            </a:extLst>
          </p:cNvPr>
          <p:cNvSpPr txBox="1"/>
          <p:nvPr/>
        </p:nvSpPr>
        <p:spPr>
          <a:xfrm>
            <a:off x="7975563" y="6063679"/>
            <a:ext cx="415308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1200" b="1" dirty="0"/>
              <a:t>Cycle Sisters, a Muslim women's’ cycling group, in a Waltham Forest Low Traffic Neighbourhood</a:t>
            </a:r>
            <a:endParaRPr lang="en-GB" sz="1200" dirty="0"/>
          </a:p>
        </p:txBody>
      </p:sp>
      <p:pic>
        <p:nvPicPr>
          <p:cNvPr id="3076" name="Picture 4" descr="According to TfLs 2017 analysis only 27 per cent of cycle trips are currently made by women and 15 per cent by BAME...">
            <a:extLst>
              <a:ext uri="{FF2B5EF4-FFF2-40B4-BE49-F238E27FC236}">
                <a16:creationId xmlns:a16="http://schemas.microsoft.com/office/drawing/2014/main" id="{0A291071-F54F-551B-062E-1E529F2D6C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71464" y="1894592"/>
            <a:ext cx="2806637" cy="18716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12E11161-ECA5-3408-A641-C111C4861908}"/>
              </a:ext>
            </a:extLst>
          </p:cNvPr>
          <p:cNvSpPr txBox="1"/>
          <p:nvPr/>
        </p:nvSpPr>
        <p:spPr>
          <a:xfrm>
            <a:off x="2752" y="6294512"/>
            <a:ext cx="8253488" cy="230832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r>
              <a:rPr lang="en-GB" sz="900" dirty="0"/>
              <a:t>Sources: </a:t>
            </a:r>
            <a:r>
              <a:rPr lang="en-GB" sz="900" dirty="0">
                <a:hlinkClick r:id="rId4"/>
              </a:rPr>
              <a:t>https://therantyhighwayman.blogspot.com/2018/04/you-get-who-you-design-for.html</a:t>
            </a:r>
            <a:r>
              <a:rPr lang="en-GB" sz="900" dirty="0"/>
              <a:t> 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33792145-F8FA-EFBE-6B45-6CB0CB070B9D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593240" y="1858435"/>
            <a:ext cx="2663000" cy="1780423"/>
          </a:xfrm>
          <a:prstGeom prst="rect">
            <a:avLst/>
          </a:prstGeom>
        </p:spPr>
      </p:pic>
      <p:sp>
        <p:nvSpPr>
          <p:cNvPr id="5" name="AutoShape 2" descr="cycle rack with overflow bikes attached to edges of frame and lying on the grass">
            <a:extLst>
              <a:ext uri="{FF2B5EF4-FFF2-40B4-BE49-F238E27FC236}">
                <a16:creationId xmlns:a16="http://schemas.microsoft.com/office/drawing/2014/main" id="{9511D1BD-706B-BD55-49AF-D3C35DCABD09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1028" name="Picture 4">
            <a:extLst>
              <a:ext uri="{FF2B5EF4-FFF2-40B4-BE49-F238E27FC236}">
                <a16:creationId xmlns:a16="http://schemas.microsoft.com/office/drawing/2014/main" id="{B552CE76-3EEC-D536-89ED-AAEA4B9081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562640" y="1866993"/>
            <a:ext cx="3149984" cy="17718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9A8DFA7E-9D1B-F9D0-AE52-283132B50017}"/>
              </a:ext>
            </a:extLst>
          </p:cNvPr>
          <p:cNvSpPr txBox="1"/>
          <p:nvPr/>
        </p:nvSpPr>
        <p:spPr>
          <a:xfrm>
            <a:off x="7896200" y="3644150"/>
            <a:ext cx="415308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1200" b="1" dirty="0"/>
              <a:t>Oxford Low Traffic Neighbourhoods have seen large increases in walking and cycling to school</a:t>
            </a:r>
            <a:endParaRPr lang="en-GB" sz="1200" dirty="0"/>
          </a:p>
        </p:txBody>
      </p:sp>
      <p:pic>
        <p:nvPicPr>
          <p:cNvPr id="9" name="Picture 8" descr="A group of people riding bicycles on a street&#10;&#10;Description automatically generated with low confidence">
            <a:extLst>
              <a:ext uri="{FF2B5EF4-FFF2-40B4-BE49-F238E27FC236}">
                <a16:creationId xmlns:a16="http://schemas.microsoft.com/office/drawing/2014/main" id="{B9F10EBD-DAF9-6B2C-9DD9-A16A5942CA47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25256" y="4287623"/>
            <a:ext cx="2971933" cy="1916633"/>
          </a:xfrm>
          <a:prstGeom prst="rect">
            <a:avLst/>
          </a:prstGeom>
        </p:spPr>
      </p:pic>
      <p:pic>
        <p:nvPicPr>
          <p:cNvPr id="17" name="Picture 16" descr="A group of cars parked on the side of a road&#10;&#10;Description automatically generated with medium confidence">
            <a:extLst>
              <a:ext uri="{FF2B5EF4-FFF2-40B4-BE49-F238E27FC236}">
                <a16:creationId xmlns:a16="http://schemas.microsoft.com/office/drawing/2014/main" id="{D943A699-116C-F427-B8F7-10157D848DBA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232360" y="4290711"/>
            <a:ext cx="2806637" cy="1911695"/>
          </a:xfrm>
          <a:prstGeom prst="rect">
            <a:avLst/>
          </a:prstGeom>
        </p:spPr>
      </p:pic>
      <p:sp>
        <p:nvSpPr>
          <p:cNvPr id="18" name="Arrow: Right 17">
            <a:extLst>
              <a:ext uri="{FF2B5EF4-FFF2-40B4-BE49-F238E27FC236}">
                <a16:creationId xmlns:a16="http://schemas.microsoft.com/office/drawing/2014/main" id="{AF943228-A785-6801-F772-70F4B71E3D9B}"/>
              </a:ext>
            </a:extLst>
          </p:cNvPr>
          <p:cNvSpPr/>
          <p:nvPr/>
        </p:nvSpPr>
        <p:spPr>
          <a:xfrm>
            <a:off x="5375920" y="1052736"/>
            <a:ext cx="508540" cy="494747"/>
          </a:xfrm>
          <a:prstGeom prst="rightArrow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09CC4BD3-311F-E029-E00F-3962B15E84AB}"/>
              </a:ext>
            </a:extLst>
          </p:cNvPr>
          <p:cNvSpPr txBox="1"/>
          <p:nvPr/>
        </p:nvSpPr>
        <p:spPr>
          <a:xfrm>
            <a:off x="1609079" y="3933056"/>
            <a:ext cx="527900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b="1" dirty="0" err="1"/>
              <a:t>Rymers</a:t>
            </a:r>
            <a:r>
              <a:rPr lang="en-GB" sz="1600" b="1" dirty="0"/>
              <a:t> Lane, Oxford – Before and after traffic filter</a:t>
            </a:r>
          </a:p>
        </p:txBody>
      </p:sp>
      <p:sp>
        <p:nvSpPr>
          <p:cNvPr id="24" name="Arrow: Right 23">
            <a:extLst>
              <a:ext uri="{FF2B5EF4-FFF2-40B4-BE49-F238E27FC236}">
                <a16:creationId xmlns:a16="http://schemas.microsoft.com/office/drawing/2014/main" id="{9BB4C025-88B8-9FBB-3A2F-66B78BD33D6D}"/>
              </a:ext>
            </a:extLst>
          </p:cNvPr>
          <p:cNvSpPr/>
          <p:nvPr/>
        </p:nvSpPr>
        <p:spPr>
          <a:xfrm>
            <a:off x="4162837" y="5050535"/>
            <a:ext cx="348987" cy="338554"/>
          </a:xfrm>
          <a:prstGeom prst="rightArrow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265532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1FA9A1-9275-EDDA-2471-1CF6B158B6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The change not quite that easy…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B578174-D044-E965-22AD-59DECB567E4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A mix of changing the streets…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75ED52B-3E0E-05AB-B5AF-6442DD2ABB0A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r>
              <a:rPr lang="en-GB" dirty="0"/>
              <a:t>Need to make walking, wheeling and cycling more attractive and feel safe as well as be safe</a:t>
            </a:r>
          </a:p>
          <a:p>
            <a:endParaRPr lang="en-GB" dirty="0"/>
          </a:p>
          <a:p>
            <a:r>
              <a:rPr lang="en-GB" dirty="0"/>
              <a:t>Current layouts favour cars (have since 1960/70s)</a:t>
            </a:r>
          </a:p>
          <a:p>
            <a:pPr lvl="1"/>
            <a:r>
              <a:rPr lang="en-GB" dirty="0"/>
              <a:t>Housing at city edge</a:t>
            </a:r>
          </a:p>
          <a:p>
            <a:pPr lvl="1"/>
            <a:r>
              <a:rPr lang="en-GB" dirty="0"/>
              <a:t>Few shops &amp; services in short walk/cycle</a:t>
            </a:r>
          </a:p>
          <a:p>
            <a:pPr lvl="1"/>
            <a:r>
              <a:rPr lang="en-GB" dirty="0"/>
              <a:t>Hostile roads</a:t>
            </a:r>
          </a:p>
          <a:p>
            <a:pPr lvl="1"/>
            <a:r>
              <a:rPr lang="en-GB" dirty="0"/>
              <a:t>Narrow pavements, poor crossings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B3F49F58-FAD5-7915-8C28-C542E94554C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GB" dirty="0"/>
              <a:t>…and changing journey habits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A7DC58C4-44DF-DECB-E7AB-861470247020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>
            <a:normAutofit lnSpcReduction="10000"/>
          </a:bodyPr>
          <a:lstStyle/>
          <a:p>
            <a:r>
              <a:rPr lang="en-GB" dirty="0"/>
              <a:t>People attached to benefits of cars</a:t>
            </a:r>
          </a:p>
          <a:p>
            <a:pPr lvl="1"/>
            <a:r>
              <a:rPr lang="en-GB" dirty="0"/>
              <a:t>Carrying people &amp; loads</a:t>
            </a:r>
          </a:p>
          <a:p>
            <a:pPr lvl="1"/>
            <a:r>
              <a:rPr lang="en-GB" dirty="0"/>
              <a:t>Convenience</a:t>
            </a:r>
          </a:p>
          <a:p>
            <a:pPr lvl="1"/>
            <a:r>
              <a:rPr lang="en-GB" dirty="0"/>
              <a:t>Emotional </a:t>
            </a:r>
          </a:p>
          <a:p>
            <a:pPr lvl="1"/>
            <a:r>
              <a:rPr lang="en-GB" dirty="0"/>
              <a:t>Social </a:t>
            </a:r>
          </a:p>
          <a:p>
            <a:endParaRPr lang="en-GB" dirty="0"/>
          </a:p>
          <a:p>
            <a:r>
              <a:rPr lang="en-GB" dirty="0"/>
              <a:t>Habits formed around car use</a:t>
            </a:r>
          </a:p>
          <a:p>
            <a:pPr lvl="1"/>
            <a:r>
              <a:rPr lang="en-GB" dirty="0"/>
              <a:t>‘Rat runs’: worse since sat nav</a:t>
            </a:r>
          </a:p>
          <a:p>
            <a:pPr lvl="1"/>
            <a:r>
              <a:rPr lang="en-GB" dirty="0"/>
              <a:t>‘The weekly shop’</a:t>
            </a:r>
          </a:p>
          <a:p>
            <a:pPr lvl="1"/>
            <a:r>
              <a:rPr lang="en-GB" dirty="0"/>
              <a:t>‘The school run’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2B74D78-F960-D461-DC1F-325DE21B6F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Oxfordshire Cycling Network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FEB98C1-44B6-1625-0B5D-90B9036081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A16AE-92FC-D64D-99A0-4ED2A6B8F2C9}" type="slidenum">
              <a:rPr lang="en-GB" smtClean="0"/>
              <a:pPr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2422208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D8178F-D20C-BA3B-9D1F-6AC21B60FE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2400" dirty="0"/>
              <a:t>In my position, faced with your question, trying to find solutions that work for everyone affected in Oxford, my advice would be…</a:t>
            </a:r>
          </a:p>
        </p:txBody>
      </p:sp>
      <p:sp>
        <p:nvSpPr>
          <p:cNvPr id="29" name="Content Placeholder 28">
            <a:extLst>
              <a:ext uri="{FF2B5EF4-FFF2-40B4-BE49-F238E27FC236}">
                <a16:creationId xmlns:a16="http://schemas.microsoft.com/office/drawing/2014/main" id="{6DCE45E5-2294-D011-D0A0-B97B8FB2BA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31504" y="1600204"/>
            <a:ext cx="8928992" cy="4525963"/>
          </a:xfrm>
        </p:spPr>
        <p:txBody>
          <a:bodyPr>
            <a:normAutofit/>
          </a:bodyPr>
          <a:lstStyle/>
          <a:p>
            <a:r>
              <a:rPr lang="en-GB" b="1" dirty="0"/>
              <a:t>Think about changes that would allow more healthy travel</a:t>
            </a:r>
            <a:r>
              <a:rPr lang="en-GB" dirty="0"/>
              <a:t> in your community – particularly for short journeys. 	</a:t>
            </a:r>
          </a:p>
          <a:p>
            <a:pPr lvl="1"/>
            <a:r>
              <a:rPr lang="en-GB" dirty="0"/>
              <a:t>What changes would you like to happen? 	</a:t>
            </a:r>
          </a:p>
          <a:p>
            <a:pPr lvl="1"/>
            <a:r>
              <a:rPr lang="en-GB" dirty="0"/>
              <a:t>How would you like your streets to look and feel?</a:t>
            </a:r>
          </a:p>
          <a:p>
            <a:r>
              <a:rPr lang="en-GB" b="1" dirty="0"/>
              <a:t>What are the barriers </a:t>
            </a:r>
            <a:r>
              <a:rPr lang="en-GB" dirty="0"/>
              <a:t>that stop people walking or cycling – are they </a:t>
            </a:r>
            <a:r>
              <a:rPr lang="en-GB" b="1" i="1" dirty="0"/>
              <a:t>infrastructure</a:t>
            </a:r>
            <a:r>
              <a:rPr lang="en-GB" dirty="0"/>
              <a:t> (the streets and traffic), </a:t>
            </a:r>
            <a:r>
              <a:rPr lang="en-GB" b="1" i="1" dirty="0"/>
              <a:t>functional</a:t>
            </a:r>
            <a:r>
              <a:rPr lang="en-GB" dirty="0"/>
              <a:t> (the journeys you need to make), </a:t>
            </a:r>
            <a:r>
              <a:rPr lang="en-GB" b="1" i="1" dirty="0"/>
              <a:t>emotional</a:t>
            </a:r>
            <a:r>
              <a:rPr lang="en-GB" dirty="0"/>
              <a:t> (feelings) or </a:t>
            </a:r>
            <a:r>
              <a:rPr lang="en-GB" b="1" i="1" dirty="0"/>
              <a:t>social</a:t>
            </a:r>
            <a:r>
              <a:rPr lang="en-GB" dirty="0"/>
              <a:t> (what other people might think or feel)?</a:t>
            </a:r>
          </a:p>
          <a:p>
            <a:r>
              <a:rPr lang="en-GB" b="1" dirty="0"/>
              <a:t>What needs to happen </a:t>
            </a:r>
            <a:r>
              <a:rPr lang="en-GB" dirty="0"/>
              <a:t>to make the changes or remove the barriers?</a:t>
            </a:r>
          </a:p>
          <a:p>
            <a:endParaRPr lang="en-GB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A750F568-C367-DD35-E69B-4BB4851D41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Oxfordshire Cycling Network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B0C6CEB2-2E4F-30B6-88D5-93F0EA8B42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A16AE-92FC-D64D-99A0-4ED2A6B8F2C9}" type="slidenum">
              <a:rPr lang="en-GB" smtClean="0"/>
              <a:pPr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73302724"/>
      </p:ext>
    </p:extLst>
  </p:cSld>
  <p:clrMapOvr>
    <a:masterClrMapping/>
  </p:clrMapOvr>
</p:sld>
</file>

<file path=ppt/theme/theme1.xml><?xml version="1.0" encoding="utf-8"?>
<a:theme xmlns:a="http://schemas.openxmlformats.org/drawingml/2006/main" name="Red Kite template pptpres">
  <a:themeElements>
    <a:clrScheme name="Custom 2">
      <a:dk1>
        <a:sysClr val="windowText" lastClr="000000"/>
      </a:dk1>
      <a:lt1>
        <a:sysClr val="window" lastClr="FFFFFF"/>
      </a:lt1>
      <a:dk2>
        <a:srgbClr val="600214"/>
      </a:dk2>
      <a:lt2>
        <a:srgbClr val="FFFEE6"/>
      </a:lt2>
      <a:accent1>
        <a:srgbClr val="600214"/>
      </a:accent1>
      <a:accent2>
        <a:srgbClr val="E68230"/>
      </a:accent2>
      <a:accent3>
        <a:srgbClr val="9BB05E"/>
      </a:accent3>
      <a:accent4>
        <a:srgbClr val="6B9BC7"/>
      </a:accent4>
      <a:accent5>
        <a:srgbClr val="4E66B2"/>
      </a:accent5>
      <a:accent6>
        <a:srgbClr val="8976AC"/>
      </a:accent6>
      <a:hlink>
        <a:srgbClr val="600214"/>
      </a:hlink>
      <a:folHlink>
        <a:srgbClr val="B34F17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E742387C0D1BC4B879D5114F6C9C7F2" ma:contentTypeVersion="16" ma:contentTypeDescription="Create a new document." ma:contentTypeScope="" ma:versionID="e06e9e5604a7fe4f2b6c21903c67009f">
  <xsd:schema xmlns:xsd="http://www.w3.org/2001/XMLSchema" xmlns:xs="http://www.w3.org/2001/XMLSchema" xmlns:p="http://schemas.microsoft.com/office/2006/metadata/properties" xmlns:ns2="d0003ca3-18af-4111-90d7-08afd6650162" xmlns:ns3="2f1f32b7-7d30-4fc6-9f4a-1996fa3f1613" targetNamespace="http://schemas.microsoft.com/office/2006/metadata/properties" ma:root="true" ma:fieldsID="80fe654f0218097e188cb6bf8b4fff90" ns2:_="" ns3:_="">
    <xsd:import namespace="d0003ca3-18af-4111-90d7-08afd6650162"/>
    <xsd:import namespace="2f1f32b7-7d30-4fc6-9f4a-1996fa3f161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LengthInSeconds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0003ca3-18af-4111-90d7-08afd665016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7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21" nillable="true" ma:taxonomy="true" ma:internalName="lcf76f155ced4ddcb4097134ff3c332f" ma:taxonomyFieldName="MediaServiceImageTags" ma:displayName="Image Tags" ma:readOnly="false" ma:fieldId="{5cf76f15-5ced-4ddc-b409-7134ff3c332f}" ma:taxonomyMulti="true" ma:sspId="1eeb44a9-b924-44d0-8ed9-f8b504a4bac6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3" nillable="true" ma:displayName="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f1f32b7-7d30-4fc6-9f4a-1996fa3f1613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916264b0-d2da-48f2-b90d-81f2df232f0d}" ma:internalName="TaxCatchAll" ma:showField="CatchAllData" ma:web="2f1f32b7-7d30-4fc6-9f4a-1996fa3f161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d0003ca3-18af-4111-90d7-08afd6650162">
      <Terms xmlns="http://schemas.microsoft.com/office/infopath/2007/PartnerControls"/>
    </lcf76f155ced4ddcb4097134ff3c332f>
    <TaxCatchAll xmlns="2f1f32b7-7d30-4fc6-9f4a-1996fa3f1613" xsi:nil="true"/>
  </documentManagement>
</p:properties>
</file>

<file path=customXml/itemProps1.xml><?xml version="1.0" encoding="utf-8"?>
<ds:datastoreItem xmlns:ds="http://schemas.openxmlformats.org/officeDocument/2006/customXml" ds:itemID="{C7E02AD7-9043-455E-B8D3-AD106B504EE2}"/>
</file>

<file path=customXml/itemProps2.xml><?xml version="1.0" encoding="utf-8"?>
<ds:datastoreItem xmlns:ds="http://schemas.openxmlformats.org/officeDocument/2006/customXml" ds:itemID="{1EE9427C-E299-4E1D-A53F-7866778E4BEA}"/>
</file>

<file path=customXml/itemProps3.xml><?xml version="1.0" encoding="utf-8"?>
<ds:datastoreItem xmlns:ds="http://schemas.openxmlformats.org/officeDocument/2006/customXml" ds:itemID="{AC4B1A92-DC34-44D5-9AC1-17C363ADBFC9}"/>
</file>

<file path=docProps/app.xml><?xml version="1.0" encoding="utf-8"?>
<Properties xmlns="http://schemas.openxmlformats.org/officeDocument/2006/extended-properties" xmlns:vt="http://schemas.openxmlformats.org/officeDocument/2006/docPropsVTypes">
  <Template>OCN ppt template</Template>
  <TotalTime>2094</TotalTime>
  <Words>984</Words>
  <Application>Microsoft Office PowerPoint</Application>
  <PresentationFormat>Widescreen</PresentationFormat>
  <Paragraphs>130</Paragraphs>
  <Slides>8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1" baseType="lpstr">
      <vt:lpstr>Arial</vt:lpstr>
      <vt:lpstr>Calibri</vt:lpstr>
      <vt:lpstr>Red Kite template pptpres</vt:lpstr>
      <vt:lpstr>Health, Equality and Transport</vt:lpstr>
      <vt:lpstr>Current transport is dangerous, but for the reasons most people think</vt:lpstr>
      <vt:lpstr>Perceived dangers of traffic are stopping people from walking and cycling</vt:lpstr>
      <vt:lpstr>Health effects are unequal and added to by other problems in deprived areas</vt:lpstr>
      <vt:lpstr>Active Travel brings health benefits to everyone</vt:lpstr>
      <vt:lpstr>A basic principle is “You get who you design for.”</vt:lpstr>
      <vt:lpstr>The change not quite that easy…</vt:lpstr>
      <vt:lpstr>In my position, faced with your question, trying to find solutions that work for everyone affected in Oxford, my advice would be…</vt:lpstr>
    </vt:vector>
  </TitlesOfParts>
  <Company>Red Kite Enterprise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Tackling the 21st Century Transport Challenge</dc:title>
  <dc:creator>Robin Tucker</dc:creator>
  <cp:lastModifiedBy>Robin</cp:lastModifiedBy>
  <cp:revision>5</cp:revision>
  <cp:lastPrinted>2022-06-25T21:41:35Z</cp:lastPrinted>
  <dcterms:created xsi:type="dcterms:W3CDTF">2020-10-10T12:08:38Z</dcterms:created>
  <dcterms:modified xsi:type="dcterms:W3CDTF">2022-06-26T08:42:11Z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0x010100FE742387C0D1BC4B879D5114F6C9C7F2</vt:lpwstr>
  </property>
</Properties>
</file>