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37387"/>
            <a:ext cx="6815669" cy="1047560"/>
          </a:xfrm>
        </p:spPr>
        <p:txBody>
          <a:bodyPr/>
          <a:lstStyle/>
          <a:p>
            <a:r>
              <a:rPr lang="en-GB" dirty="0" smtClean="0"/>
              <a:t>Sean Scatchard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65236"/>
            <a:ext cx="6815669" cy="2022764"/>
          </a:xfrm>
        </p:spPr>
        <p:txBody>
          <a:bodyPr>
            <a:normAutofit fontScale="55000" lnSpcReduction="20000"/>
          </a:bodyPr>
          <a:lstStyle/>
          <a:p>
            <a:r>
              <a:rPr lang="en-GB" sz="4000" dirty="0" smtClean="0"/>
              <a:t>Geography Teacher, Cheney secondary school, </a:t>
            </a:r>
            <a:r>
              <a:rPr lang="en-GB" sz="4000" dirty="0" err="1" smtClean="0"/>
              <a:t>Headington</a:t>
            </a:r>
            <a:endParaRPr lang="en-GB" sz="4000" dirty="0" smtClean="0"/>
          </a:p>
          <a:p>
            <a:r>
              <a:rPr lang="en-GB" sz="4000" dirty="0" smtClean="0"/>
              <a:t>Resident, </a:t>
            </a:r>
            <a:r>
              <a:rPr lang="en-GB" sz="4000" dirty="0" err="1" smtClean="0"/>
              <a:t>Cumnor</a:t>
            </a:r>
            <a:endParaRPr lang="en-GB" sz="4000" dirty="0" smtClean="0"/>
          </a:p>
          <a:p>
            <a:r>
              <a:rPr lang="en-GB" sz="4000" dirty="0" smtClean="0"/>
              <a:t>Cycle commuter and e-bike enthusiast</a:t>
            </a:r>
          </a:p>
          <a:p>
            <a:r>
              <a:rPr lang="en-GB" sz="4000" dirty="0" smtClean="0"/>
              <a:t>Parent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6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to and from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Children</a:t>
            </a:r>
          </a:p>
          <a:p>
            <a:r>
              <a:rPr lang="en-GB" sz="2800" dirty="0" smtClean="0"/>
              <a:t>Parents</a:t>
            </a:r>
          </a:p>
          <a:p>
            <a:r>
              <a:rPr lang="en-GB" sz="2800" dirty="0" smtClean="0"/>
              <a:t>Teachers and support staff</a:t>
            </a:r>
          </a:p>
          <a:p>
            <a:endParaRPr lang="en-GB" sz="2800" dirty="0"/>
          </a:p>
          <a:p>
            <a:r>
              <a:rPr lang="en-GB" sz="2800" dirty="0" smtClean="0"/>
              <a:t>Common observation: </a:t>
            </a:r>
            <a:r>
              <a:rPr lang="en-GB" sz="2800" dirty="0"/>
              <a:t>q</a:t>
            </a:r>
            <a:r>
              <a:rPr lang="en-GB" sz="2800" dirty="0" smtClean="0"/>
              <a:t>uieter streets during holidays!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67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point 1: I wouldn’t let my kids cycle to Cheney!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165" y="2566168"/>
            <a:ext cx="10492508" cy="3529831"/>
          </a:xfrm>
        </p:spPr>
        <p:txBody>
          <a:bodyPr>
            <a:noAutofit/>
          </a:bodyPr>
          <a:lstStyle/>
          <a:p>
            <a:r>
              <a:rPr lang="en-GB" sz="2000" dirty="0" smtClean="0"/>
              <a:t>Too dangerous because there are too many cars sharing the space they’d cycle in</a:t>
            </a:r>
          </a:p>
          <a:p>
            <a:r>
              <a:rPr lang="en-GB" sz="2000" dirty="0"/>
              <a:t>M</a:t>
            </a:r>
            <a:r>
              <a:rPr lang="en-GB" sz="2000" dirty="0" smtClean="0"/>
              <a:t>any parents feel the same – so what if they live too far away to walk and/or they’re not on a reliable bus route? Answer: they drive</a:t>
            </a:r>
          </a:p>
          <a:p>
            <a:r>
              <a:rPr lang="en-GB" sz="2000" dirty="0" smtClean="0"/>
              <a:t>Result: more cars on the roads = more danger</a:t>
            </a:r>
          </a:p>
          <a:p>
            <a:r>
              <a:rPr lang="en-GB" sz="2000" dirty="0"/>
              <a:t>O</a:t>
            </a:r>
            <a:r>
              <a:rPr lang="en-GB" sz="2000" dirty="0" smtClean="0"/>
              <a:t>ur experience as a school</a:t>
            </a:r>
            <a:r>
              <a:rPr lang="en-GB" sz="2000" dirty="0"/>
              <a:t>:</a:t>
            </a:r>
            <a:r>
              <a:rPr lang="en-GB" sz="2000" dirty="0" smtClean="0"/>
              <a:t> children being injured by cars near the school on an annual basis</a:t>
            </a:r>
          </a:p>
          <a:p>
            <a:r>
              <a:rPr lang="en-GB" sz="2000" dirty="0" smtClean="0"/>
              <a:t>If we want to get kids actively travelling to school (good for their physical and mental health as well as good for the planet), we MUST break this cycle</a:t>
            </a:r>
          </a:p>
          <a:p>
            <a:r>
              <a:rPr lang="en-GB" sz="2000" dirty="0" smtClean="0"/>
              <a:t>To do so, cars either need to be barred altogether, or cyclists need to be separated from other traffic by more than a white line</a:t>
            </a:r>
          </a:p>
        </p:txBody>
      </p:sp>
    </p:spTree>
    <p:extLst>
      <p:ext uri="{BB962C8B-B14F-4D97-AF65-F5344CB8AC3E}">
        <p14:creationId xmlns:p14="http://schemas.microsoft.com/office/powerpoint/2010/main" val="2874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point 2: </a:t>
            </a:r>
            <a:r>
              <a:rPr lang="en-GB" dirty="0"/>
              <a:t>the transport </a:t>
            </a:r>
            <a:r>
              <a:rPr lang="en-GB" dirty="0" smtClean="0"/>
              <a:t>crisis is </a:t>
            </a:r>
            <a:r>
              <a:rPr lang="en-GB" dirty="0"/>
              <a:t>linked </a:t>
            </a:r>
            <a:r>
              <a:rPr lang="en-GB" dirty="0" smtClean="0"/>
              <a:t>to the housing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2556932"/>
            <a:ext cx="10455563" cy="3696086"/>
          </a:xfrm>
        </p:spPr>
        <p:txBody>
          <a:bodyPr>
            <a:normAutofit fontScale="77500" lnSpcReduction="20000"/>
          </a:bodyPr>
          <a:lstStyle/>
          <a:p>
            <a:r>
              <a:rPr lang="en-GB" sz="2700" dirty="0" smtClean="0"/>
              <a:t>House prices prevent many teachers from living within walking or cycling range</a:t>
            </a:r>
          </a:p>
          <a:p>
            <a:r>
              <a:rPr lang="en-GB" sz="2700" dirty="0" smtClean="0"/>
              <a:t>Result? They drive from out of Oxford, despite knowing that this is harmful</a:t>
            </a:r>
          </a:p>
          <a:p>
            <a:r>
              <a:rPr lang="en-GB" sz="2700" dirty="0" smtClean="0"/>
              <a:t>E.g. colleague drives in from Farringdon. </a:t>
            </a:r>
            <a:r>
              <a:rPr lang="en-GB" sz="2700" dirty="0"/>
              <a:t>M</a:t>
            </a:r>
            <a:r>
              <a:rPr lang="en-GB" sz="2700" dirty="0" smtClean="0"/>
              <a:t>eans well but concerned about proposed workplace parking levy + inconvenience caused by LTNs</a:t>
            </a:r>
          </a:p>
          <a:p>
            <a:r>
              <a:rPr lang="en-GB" sz="2700" dirty="0" smtClean="0"/>
              <a:t>Without affordable housing, Oxford will struggle to recruit good teachers</a:t>
            </a:r>
          </a:p>
          <a:p>
            <a:r>
              <a:rPr lang="en-GB" sz="2700" dirty="0"/>
              <a:t>S</a:t>
            </a:r>
            <a:r>
              <a:rPr lang="en-GB" sz="2700" dirty="0" smtClean="0"/>
              <a:t>ame for many other professions (e.g. nurses)</a:t>
            </a:r>
          </a:p>
          <a:p>
            <a:r>
              <a:rPr lang="en-GB" sz="2700" dirty="0"/>
              <a:t>T</a:t>
            </a:r>
            <a:r>
              <a:rPr lang="en-GB" sz="2700" dirty="0" smtClean="0"/>
              <a:t>emporary solution: </a:t>
            </a:r>
            <a:r>
              <a:rPr lang="en-GB" sz="2700" b="1" dirty="0" smtClean="0"/>
              <a:t>e-bikes</a:t>
            </a:r>
            <a:r>
              <a:rPr lang="en-GB" sz="27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IF there was secure storage and charging available at park and rides,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IF the P&amp;R was free for key workers,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IF roads were safe enough to make cycling attractive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4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point 3: methods to reduce car traffic voluntarily won’t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LTNs cause resentment but…</a:t>
            </a:r>
          </a:p>
          <a:p>
            <a:r>
              <a:rPr lang="en-GB" dirty="0" smtClean="0"/>
              <a:t>If streets become relatively car-free by other means, driving becomes more attractive. This leads to more cars again!</a:t>
            </a:r>
          </a:p>
          <a:p>
            <a:r>
              <a:rPr lang="en-GB" dirty="0" smtClean="0"/>
              <a:t>The only way to solve this conundrum: ban cars</a:t>
            </a:r>
          </a:p>
          <a:p>
            <a:r>
              <a:rPr lang="en-GB" dirty="0" smtClean="0"/>
              <a:t>This is justified: we’re in a climate emergency, as well as a health emergency caused partly by sedentary lifestyles and air pollution</a:t>
            </a:r>
          </a:p>
          <a:p>
            <a:r>
              <a:rPr lang="en-GB" dirty="0" smtClean="0"/>
              <a:t>BUT: alternatives must be provided. E.g. bus prioritisation and increased subsidies in conjunction with LTNs</a:t>
            </a:r>
          </a:p>
        </p:txBody>
      </p:sp>
    </p:spTree>
    <p:extLst>
      <p:ext uri="{BB962C8B-B14F-4D97-AF65-F5344CB8AC3E}">
        <p14:creationId xmlns:p14="http://schemas.microsoft.com/office/powerpoint/2010/main" val="7128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“In my position, faced with your question, trying to find solutions that work for everyone</a:t>
            </a:r>
            <a:br>
              <a:rPr lang="en-US" dirty="0"/>
            </a:br>
            <a:r>
              <a:rPr lang="en-US" dirty="0"/>
              <a:t>affected in Oxford, my advice would be…”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Keep LTNs, but provide more alternatives as well</a:t>
            </a:r>
          </a:p>
          <a:p>
            <a:r>
              <a:rPr lang="en-GB" dirty="0" smtClean="0"/>
              <a:t>Children should be prioritised: they are vulnerable, and driving cars excludes them. We need to be as inclusive as possible</a:t>
            </a:r>
          </a:p>
          <a:p>
            <a:r>
              <a:rPr lang="en-GB" dirty="0" smtClean="0"/>
              <a:t>Pupil Premium children should be given bicycles</a:t>
            </a:r>
          </a:p>
          <a:p>
            <a:r>
              <a:rPr lang="en-GB" dirty="0" smtClean="0"/>
              <a:t>Schools should be supported with School </a:t>
            </a:r>
            <a:r>
              <a:rPr lang="en-GB" dirty="0"/>
              <a:t>S</a:t>
            </a:r>
            <a:r>
              <a:rPr lang="en-GB" dirty="0" smtClean="0"/>
              <a:t>treets as standard, enforced with cameras and barriers</a:t>
            </a:r>
          </a:p>
          <a:p>
            <a:r>
              <a:rPr lang="en-GB" dirty="0" smtClean="0"/>
              <a:t>Because of safety concerns, the current car-based school run will ONLY stop if other car use is also stopped or traffic separated from cyclists</a:t>
            </a:r>
          </a:p>
          <a:p>
            <a:r>
              <a:rPr lang="en-GB" dirty="0" smtClean="0"/>
              <a:t>Allow exceptions: disabled, key services…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0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42387C0D1BC4B879D5114F6C9C7F2" ma:contentTypeVersion="16" ma:contentTypeDescription="Create a new document." ma:contentTypeScope="" ma:versionID="e06e9e5604a7fe4f2b6c21903c67009f">
  <xsd:schema xmlns:xsd="http://www.w3.org/2001/XMLSchema" xmlns:xs="http://www.w3.org/2001/XMLSchema" xmlns:p="http://schemas.microsoft.com/office/2006/metadata/properties" xmlns:ns2="d0003ca3-18af-4111-90d7-08afd6650162" xmlns:ns3="2f1f32b7-7d30-4fc6-9f4a-1996fa3f1613" targetNamespace="http://schemas.microsoft.com/office/2006/metadata/properties" ma:root="true" ma:fieldsID="80fe654f0218097e188cb6bf8b4fff90" ns2:_="" ns3:_="">
    <xsd:import namespace="d0003ca3-18af-4111-90d7-08afd6650162"/>
    <xsd:import namespace="2f1f32b7-7d30-4fc6-9f4a-1996fa3f1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03ca3-18af-4111-90d7-08afd6650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32b7-7d30-4fc6-9f4a-1996fa3f1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6264b0-d2da-48f2-b90d-81f2df232f0d}" ma:internalName="TaxCatchAll" ma:showField="CatchAllData" ma:web="2f1f32b7-7d30-4fc6-9f4a-1996fa3f1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003ca3-18af-4111-90d7-08afd6650162">
      <Terms xmlns="http://schemas.microsoft.com/office/infopath/2007/PartnerControls"/>
    </lcf76f155ced4ddcb4097134ff3c332f>
    <TaxCatchAll xmlns="2f1f32b7-7d30-4fc6-9f4a-1996fa3f1613" xsi:nil="true"/>
  </documentManagement>
</p:properties>
</file>

<file path=customXml/itemProps1.xml><?xml version="1.0" encoding="utf-8"?>
<ds:datastoreItem xmlns:ds="http://schemas.openxmlformats.org/officeDocument/2006/customXml" ds:itemID="{0FA0DE49-D81C-40CA-8004-EB9969D14B82}"/>
</file>

<file path=customXml/itemProps2.xml><?xml version="1.0" encoding="utf-8"?>
<ds:datastoreItem xmlns:ds="http://schemas.openxmlformats.org/officeDocument/2006/customXml" ds:itemID="{D9668E13-053F-4802-AB9A-887144ABA3D0}"/>
</file>

<file path=customXml/itemProps3.xml><?xml version="1.0" encoding="utf-8"?>
<ds:datastoreItem xmlns:ds="http://schemas.openxmlformats.org/officeDocument/2006/customXml" ds:itemID="{DA72D607-0A46-41A9-95EC-6909F20C989F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505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Sean Scatchard</vt:lpstr>
      <vt:lpstr>Getting to and from school</vt:lpstr>
      <vt:lpstr>Key point 1: I wouldn’t let my kids cycle to Cheney!</vt:lpstr>
      <vt:lpstr>Key point 2: the transport crisis is linked to the housing crisis</vt:lpstr>
      <vt:lpstr>Key point 3: methods to reduce car traffic voluntarily won’t work</vt:lpstr>
      <vt:lpstr>“In my position, faced with your question, trying to find solutions that work for everyone affected in Oxford, my advice would be…”</vt:lpstr>
    </vt:vector>
  </TitlesOfParts>
  <Company>Community Schools Alliance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Sean Scatchard</dc:title>
  <dc:creator>Sean Scatchard</dc:creator>
  <cp:lastModifiedBy>Alison Chisholm</cp:lastModifiedBy>
  <cp:revision>12</cp:revision>
  <dcterms:created xsi:type="dcterms:W3CDTF">2022-06-15T16:20:35Z</dcterms:created>
  <dcterms:modified xsi:type="dcterms:W3CDTF">2022-06-20T15:36:07Z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0x010100FE742387C0D1BC4B879D5114F6C9C7F2</vt:lpwstr>
  </property>
</Properties>
</file>