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Corsiva"/>
      <p:regular r:id="rId15"/>
      <p:bold r:id="rId16"/>
      <p:italic r:id="rId17"/>
      <p:boldItalic r:id="rId18"/>
    </p:embeddedFont>
    <p:embeddedFont>
      <p:font typeface="Proxima Nova"/>
      <p:regular r:id="rId19"/>
      <p:bold r:id="rId20"/>
      <p:italic r:id="rId21"/>
      <p:boldItalic r:id="rId22"/>
    </p:embeddedFont>
    <p:embeddedFont>
      <p:font typeface="Arial Narrow"/>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ArialNarrow-boldItalic.fntdata"/><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Corsiva-boldItalic.fntdata"/><Relationship Id="rId21" Type="http://schemas.openxmlformats.org/officeDocument/2006/relationships/font" Target="fonts/ProximaNova-italic.fntdata"/><Relationship Id="rId3" Type="http://schemas.openxmlformats.org/officeDocument/2006/relationships/presProps" Target="presProps.xml"/><Relationship Id="rId25" Type="http://schemas.openxmlformats.org/officeDocument/2006/relationships/font" Target="fonts/ArialNarrow-italic.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Corsiva-italic.fntdata"/><Relationship Id="rId20" Type="http://schemas.openxmlformats.org/officeDocument/2006/relationships/font" Target="fonts/ProximaNova-bold.fntdata"/><Relationship Id="rId2" Type="http://schemas.openxmlformats.org/officeDocument/2006/relationships/viewProps" Target="viewProps.xml"/><Relationship Id="rId16" Type="http://schemas.openxmlformats.org/officeDocument/2006/relationships/font" Target="fonts/Corsiva-bold.fntdata"/><Relationship Id="rId29" Type="http://schemas.openxmlformats.org/officeDocument/2006/relationships/customXml" Target="../customXml/item3.xml"/><Relationship Id="rId24" Type="http://schemas.openxmlformats.org/officeDocument/2006/relationships/font" Target="fonts/ArialNarrow-bold.fntdata"/><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23" Type="http://schemas.openxmlformats.org/officeDocument/2006/relationships/font" Target="fonts/ArialNarrow-regular.fntdata"/><Relationship Id="rId5" Type="http://schemas.openxmlformats.org/officeDocument/2006/relationships/notesMaster" Target="notesMasters/notesMaster1.xml"/><Relationship Id="rId15" Type="http://schemas.openxmlformats.org/officeDocument/2006/relationships/font" Target="fonts/Corsiva-regular.fntdata"/><Relationship Id="rId28" Type="http://schemas.openxmlformats.org/officeDocument/2006/relationships/customXml" Target="../customXml/item2.xml"/><Relationship Id="rId10" Type="http://schemas.openxmlformats.org/officeDocument/2006/relationships/slide" Target="slides/slide5.xml"/><Relationship Id="rId19" Type="http://schemas.openxmlformats.org/officeDocument/2006/relationships/font" Target="fonts/ProximaNova-regular.fntdata"/><Relationship Id="rId22" Type="http://schemas.openxmlformats.org/officeDocument/2006/relationships/font" Target="fonts/ProximaNova-boldItalic.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352c8f9fb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352c8f9fb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sz="900">
                <a:solidFill>
                  <a:srgbClr val="1A1A1A"/>
                </a:solidFill>
                <a:highlight>
                  <a:srgbClr val="FFFFFF"/>
                </a:highlight>
              </a:rPr>
              <a:t>The role of walking and cycling and electric micromobility.</a:t>
            </a:r>
            <a:endParaRPr b="1" sz="900">
              <a:solidFill>
                <a:srgbClr val="1A1A1A"/>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900">
              <a:solidFill>
                <a:srgbClr val="1A1A1A"/>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GB" sz="900">
                <a:solidFill>
                  <a:srgbClr val="1A1A1A"/>
                </a:solidFill>
                <a:highlight>
                  <a:srgbClr val="FFFFFF"/>
                </a:highlight>
              </a:rPr>
              <a:t>Creating places for sustainable and active travel involves ensuring that walking and cycling is safe, easy and pleasurable and accommodates the broadest spectrum of society. In this talk Tim will provide insights from his research over the past decade or more on walking and cycling in the UK context and how it can be supported and promoted. He will also reflect on the role of electric micromobilities within programmes to ‘electrify infrastructure’ and consider measures that will be required to ensure sustainable and active travel modes can co-exist in harmony.</a:t>
            </a:r>
            <a:endParaRPr sz="900">
              <a:solidFill>
                <a:srgbClr val="1A1A1A"/>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352c8f9fb9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352c8f9fb9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352c8f9fb9_0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352c8f9fb9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352c8f9fb9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352c8f9fb9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352c8f9fb9_0_36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Arial"/>
                <a:ea typeface="Arial"/>
                <a:cs typeface="Arial"/>
                <a:sym typeface="Arial"/>
              </a:rPr>
              <a:t>‹#›</a:t>
            </a:fld>
            <a:endParaRPr/>
          </a:p>
        </p:txBody>
      </p:sp>
      <p:sp>
        <p:nvSpPr>
          <p:cNvPr id="93" name="Google Shape;93;g1352c8f9fb9_0_3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4" name="Google Shape;94;g1352c8f9fb9_0_3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352c8f9fb9_0_5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352c8f9fb9_0_5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352c8f9fb9_0_5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352c8f9fb9_0_5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352c8f9fb9_0_5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352c8f9fb9_0_5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3561aac1cf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3561aac1cf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sz="900">
                <a:solidFill>
                  <a:srgbClr val="1A1A1A"/>
                </a:solidFill>
                <a:highlight>
                  <a:srgbClr val="FFFFFF"/>
                </a:highlight>
              </a:rPr>
              <a:t>The role of walking and cycling and electric micromobility.</a:t>
            </a:r>
            <a:endParaRPr b="1" sz="900">
              <a:solidFill>
                <a:srgbClr val="1A1A1A"/>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900">
              <a:solidFill>
                <a:srgbClr val="1A1A1A"/>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GB" sz="900">
                <a:solidFill>
                  <a:srgbClr val="1A1A1A"/>
                </a:solidFill>
                <a:highlight>
                  <a:srgbClr val="FFFFFF"/>
                </a:highlight>
              </a:rPr>
              <a:t>Creating places for sustainable and active travel involves ensuring that walking and cycling is safe, easy and pleasurable and accommodates the broadest spectrum of society. In this talk Tim will provide insights from his research over the past decade or more on walking and cycling in the UK context and how it can be supported and promoted. He will also reflect on the role of electric micromobilities within programmes to ‘electrify infrastructure’ and consider measures that will be required to ensure sustainable and active travel modes can co-exist in harmony.</a:t>
            </a:r>
            <a:endParaRPr sz="900">
              <a:solidFill>
                <a:srgbClr val="1A1A1A"/>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Text" type="twoObjAndTx">
  <p:cSld name="TWO_OBJECTS_AND_TEXT">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52" name="Google Shape;52;p13"/>
          <p:cNvSpPr txBox="1"/>
          <p:nvPr>
            <p:ph idx="1" type="body"/>
          </p:nvPr>
        </p:nvSpPr>
        <p:spPr>
          <a:xfrm>
            <a:off x="457200" y="1200150"/>
            <a:ext cx="4038600" cy="16395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53" name="Google Shape;53;p13"/>
          <p:cNvSpPr txBox="1"/>
          <p:nvPr>
            <p:ph idx="2" type="body"/>
          </p:nvPr>
        </p:nvSpPr>
        <p:spPr>
          <a:xfrm>
            <a:off x="457200" y="2953941"/>
            <a:ext cx="4038600" cy="16407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54" name="Google Shape;54;p13"/>
          <p:cNvSpPr txBox="1"/>
          <p:nvPr>
            <p:ph idx="3" type="body"/>
          </p:nvPr>
        </p:nvSpPr>
        <p:spPr>
          <a:xfrm>
            <a:off x="4648200" y="1200150"/>
            <a:ext cx="4038600" cy="33945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55" name="Google Shape;55;p13"/>
          <p:cNvSpPr txBox="1"/>
          <p:nvPr>
            <p:ph idx="10" type="dt"/>
          </p:nvPr>
        </p:nvSpPr>
        <p:spPr>
          <a:xfrm>
            <a:off x="457200" y="4683919"/>
            <a:ext cx="2133600" cy="3573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360"/>
              </a:spcBef>
              <a:spcAft>
                <a:spcPts val="0"/>
              </a:spcAft>
              <a:buClr>
                <a:schemeClr val="dk1"/>
              </a:buClr>
              <a:buSzPts val="1800"/>
              <a:buChar char="●"/>
              <a:defRPr/>
            </a:lvl1pPr>
            <a:lvl2pPr lvl="1" rtl="0" algn="l">
              <a:lnSpc>
                <a:spcPct val="100000"/>
              </a:lnSpc>
              <a:spcBef>
                <a:spcPts val="360"/>
              </a:spcBef>
              <a:spcAft>
                <a:spcPts val="0"/>
              </a:spcAft>
              <a:buClr>
                <a:schemeClr val="dk1"/>
              </a:buClr>
              <a:buSzPts val="1800"/>
              <a:buChar char="○"/>
              <a:defRPr/>
            </a:lvl2pPr>
            <a:lvl3pPr lvl="2" rtl="0" algn="l">
              <a:lnSpc>
                <a:spcPct val="100000"/>
              </a:lnSpc>
              <a:spcBef>
                <a:spcPts val="360"/>
              </a:spcBef>
              <a:spcAft>
                <a:spcPts val="0"/>
              </a:spcAft>
              <a:buClr>
                <a:schemeClr val="dk1"/>
              </a:buClr>
              <a:buSzPts val="1800"/>
              <a:buChar char="■"/>
              <a:defRPr/>
            </a:lvl3pPr>
            <a:lvl4pPr lvl="3" rtl="0" algn="l">
              <a:lnSpc>
                <a:spcPct val="100000"/>
              </a:lnSpc>
              <a:spcBef>
                <a:spcPts val="360"/>
              </a:spcBef>
              <a:spcAft>
                <a:spcPts val="0"/>
              </a:spcAft>
              <a:buClr>
                <a:schemeClr val="dk1"/>
              </a:buClr>
              <a:buSzPts val="1800"/>
              <a:buChar char="●"/>
              <a:defRPr/>
            </a:lvl4pPr>
            <a:lvl5pPr lvl="4" rtl="0" algn="l">
              <a:lnSpc>
                <a:spcPct val="100000"/>
              </a:lnSpc>
              <a:spcBef>
                <a:spcPts val="360"/>
              </a:spcBef>
              <a:spcAft>
                <a:spcPts val="0"/>
              </a:spcAft>
              <a:buClr>
                <a:schemeClr val="dk1"/>
              </a:buClr>
              <a:buSzPts val="1800"/>
              <a:buChar char="○"/>
              <a:defRPr/>
            </a:lvl5pPr>
            <a:lvl6pPr lvl="5" rtl="0" algn="l">
              <a:lnSpc>
                <a:spcPct val="100000"/>
              </a:lnSpc>
              <a:spcBef>
                <a:spcPts val="360"/>
              </a:spcBef>
              <a:spcAft>
                <a:spcPts val="0"/>
              </a:spcAft>
              <a:buClr>
                <a:schemeClr val="dk1"/>
              </a:buClr>
              <a:buSzPts val="1800"/>
              <a:buChar char="■"/>
              <a:defRPr/>
            </a:lvl6pPr>
            <a:lvl7pPr lvl="6" rtl="0" algn="l">
              <a:lnSpc>
                <a:spcPct val="100000"/>
              </a:lnSpc>
              <a:spcBef>
                <a:spcPts val="360"/>
              </a:spcBef>
              <a:spcAft>
                <a:spcPts val="0"/>
              </a:spcAft>
              <a:buClr>
                <a:schemeClr val="dk1"/>
              </a:buClr>
              <a:buSzPts val="1800"/>
              <a:buChar char="●"/>
              <a:defRPr/>
            </a:lvl7pPr>
            <a:lvl8pPr lvl="7" rtl="0" algn="l">
              <a:lnSpc>
                <a:spcPct val="100000"/>
              </a:lnSpc>
              <a:spcBef>
                <a:spcPts val="360"/>
              </a:spcBef>
              <a:spcAft>
                <a:spcPts val="0"/>
              </a:spcAft>
              <a:buClr>
                <a:schemeClr val="dk1"/>
              </a:buClr>
              <a:buSzPts val="1800"/>
              <a:buChar char="○"/>
              <a:defRPr/>
            </a:lvl8pPr>
            <a:lvl9pPr lvl="8" rtl="0" algn="l">
              <a:lnSpc>
                <a:spcPct val="100000"/>
              </a:lnSpc>
              <a:spcBef>
                <a:spcPts val="360"/>
              </a:spcBef>
              <a:spcAft>
                <a:spcPts val="0"/>
              </a:spcAft>
              <a:buClr>
                <a:schemeClr val="dk1"/>
              </a:buClr>
              <a:buSzPts val="1800"/>
              <a:buChar char="■"/>
              <a:defRPr/>
            </a:lvl9pPr>
          </a:lstStyle>
          <a:p/>
        </p:txBody>
      </p:sp>
      <p:sp>
        <p:nvSpPr>
          <p:cNvPr id="56" name="Google Shape;56;p13"/>
          <p:cNvSpPr txBox="1"/>
          <p:nvPr>
            <p:ph idx="11" type="ftr"/>
          </p:nvPr>
        </p:nvSpPr>
        <p:spPr>
          <a:xfrm>
            <a:off x="3124200" y="4683919"/>
            <a:ext cx="2895600" cy="3573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360"/>
              </a:spcBef>
              <a:spcAft>
                <a:spcPts val="0"/>
              </a:spcAft>
              <a:buClr>
                <a:schemeClr val="dk1"/>
              </a:buClr>
              <a:buSzPts val="1800"/>
              <a:buChar char="●"/>
              <a:defRPr/>
            </a:lvl1pPr>
            <a:lvl2pPr lvl="1" rtl="0" algn="l">
              <a:lnSpc>
                <a:spcPct val="100000"/>
              </a:lnSpc>
              <a:spcBef>
                <a:spcPts val="360"/>
              </a:spcBef>
              <a:spcAft>
                <a:spcPts val="0"/>
              </a:spcAft>
              <a:buClr>
                <a:schemeClr val="dk1"/>
              </a:buClr>
              <a:buSzPts val="1800"/>
              <a:buChar char="○"/>
              <a:defRPr/>
            </a:lvl2pPr>
            <a:lvl3pPr lvl="2" rtl="0" algn="l">
              <a:lnSpc>
                <a:spcPct val="100000"/>
              </a:lnSpc>
              <a:spcBef>
                <a:spcPts val="360"/>
              </a:spcBef>
              <a:spcAft>
                <a:spcPts val="0"/>
              </a:spcAft>
              <a:buClr>
                <a:schemeClr val="dk1"/>
              </a:buClr>
              <a:buSzPts val="1800"/>
              <a:buChar char="■"/>
              <a:defRPr/>
            </a:lvl3pPr>
            <a:lvl4pPr lvl="3" rtl="0" algn="l">
              <a:lnSpc>
                <a:spcPct val="100000"/>
              </a:lnSpc>
              <a:spcBef>
                <a:spcPts val="360"/>
              </a:spcBef>
              <a:spcAft>
                <a:spcPts val="0"/>
              </a:spcAft>
              <a:buClr>
                <a:schemeClr val="dk1"/>
              </a:buClr>
              <a:buSzPts val="1800"/>
              <a:buChar char="●"/>
              <a:defRPr/>
            </a:lvl4pPr>
            <a:lvl5pPr lvl="4" rtl="0" algn="l">
              <a:lnSpc>
                <a:spcPct val="100000"/>
              </a:lnSpc>
              <a:spcBef>
                <a:spcPts val="360"/>
              </a:spcBef>
              <a:spcAft>
                <a:spcPts val="0"/>
              </a:spcAft>
              <a:buClr>
                <a:schemeClr val="dk1"/>
              </a:buClr>
              <a:buSzPts val="1800"/>
              <a:buChar char="○"/>
              <a:defRPr/>
            </a:lvl5pPr>
            <a:lvl6pPr lvl="5" rtl="0" algn="l">
              <a:lnSpc>
                <a:spcPct val="100000"/>
              </a:lnSpc>
              <a:spcBef>
                <a:spcPts val="360"/>
              </a:spcBef>
              <a:spcAft>
                <a:spcPts val="0"/>
              </a:spcAft>
              <a:buClr>
                <a:schemeClr val="dk1"/>
              </a:buClr>
              <a:buSzPts val="1800"/>
              <a:buChar char="■"/>
              <a:defRPr/>
            </a:lvl6pPr>
            <a:lvl7pPr lvl="6" rtl="0" algn="l">
              <a:lnSpc>
                <a:spcPct val="100000"/>
              </a:lnSpc>
              <a:spcBef>
                <a:spcPts val="360"/>
              </a:spcBef>
              <a:spcAft>
                <a:spcPts val="0"/>
              </a:spcAft>
              <a:buClr>
                <a:schemeClr val="dk1"/>
              </a:buClr>
              <a:buSzPts val="1800"/>
              <a:buChar char="●"/>
              <a:defRPr/>
            </a:lvl7pPr>
            <a:lvl8pPr lvl="7" rtl="0" algn="l">
              <a:lnSpc>
                <a:spcPct val="100000"/>
              </a:lnSpc>
              <a:spcBef>
                <a:spcPts val="360"/>
              </a:spcBef>
              <a:spcAft>
                <a:spcPts val="0"/>
              </a:spcAft>
              <a:buClr>
                <a:schemeClr val="dk1"/>
              </a:buClr>
              <a:buSzPts val="1800"/>
              <a:buChar char="○"/>
              <a:defRPr/>
            </a:lvl8pPr>
            <a:lvl9pPr lvl="8" rtl="0" algn="l">
              <a:lnSpc>
                <a:spcPct val="100000"/>
              </a:lnSpc>
              <a:spcBef>
                <a:spcPts val="360"/>
              </a:spcBef>
              <a:spcAft>
                <a:spcPts val="0"/>
              </a:spcAft>
              <a:buClr>
                <a:schemeClr val="dk1"/>
              </a:buClr>
              <a:buSzPts val="1800"/>
              <a:buChar char="■"/>
              <a:defRPr/>
            </a:lvl9pPr>
          </a:lstStyle>
          <a:p/>
        </p:txBody>
      </p:sp>
      <p:sp>
        <p:nvSpPr>
          <p:cNvPr id="57" name="Google Shape;57;p13"/>
          <p:cNvSpPr txBox="1"/>
          <p:nvPr>
            <p:ph idx="12" type="sldNum"/>
          </p:nvPr>
        </p:nvSpPr>
        <p:spPr>
          <a:xfrm>
            <a:off x="6553200" y="4683919"/>
            <a:ext cx="2133600" cy="3573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sz="1000">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4.png"/><Relationship Id="rId5" Type="http://schemas.openxmlformats.org/officeDocument/2006/relationships/image" Target="../media/image6.jpg"/><Relationship Id="rId6"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doi.org/10.1371/journal.pone.0211779" TargetMode="External"/><Relationship Id="rId4" Type="http://schemas.openxmlformats.org/officeDocument/2006/relationships/image" Target="../media/image5.png"/><Relationship Id="rId5"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ctrTitle"/>
          </p:nvPr>
        </p:nvSpPr>
        <p:spPr>
          <a:xfrm>
            <a:off x="181475" y="1833800"/>
            <a:ext cx="8520600" cy="1013700"/>
          </a:xfrm>
          <a:prstGeom prst="rect">
            <a:avLst/>
          </a:prstGeom>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GB" sz="3000">
                <a:highlight>
                  <a:srgbClr val="FFFFFF"/>
                </a:highlight>
              </a:rPr>
              <a:t>Dr. </a:t>
            </a:r>
            <a:r>
              <a:rPr b="1" lang="en-GB" sz="3000">
                <a:highlight>
                  <a:srgbClr val="FFFFFF"/>
                </a:highlight>
              </a:rPr>
              <a:t>Tim Jones </a:t>
            </a:r>
            <a:endParaRPr b="1" sz="3000">
              <a:highlight>
                <a:srgbClr val="FFFFFF"/>
              </a:highlight>
            </a:endParaRPr>
          </a:p>
          <a:p>
            <a:pPr indent="0" lvl="0" marL="0" rtl="0" algn="ctr">
              <a:lnSpc>
                <a:spcPct val="115000"/>
              </a:lnSpc>
              <a:spcBef>
                <a:spcPts val="0"/>
              </a:spcBef>
              <a:spcAft>
                <a:spcPts val="0"/>
              </a:spcAft>
              <a:buNone/>
            </a:pPr>
            <a:r>
              <a:rPr b="1" lang="en-GB" sz="3000">
                <a:highlight>
                  <a:srgbClr val="FFFFFF"/>
                </a:highlight>
              </a:rPr>
              <a:t>Reader in Urban Mobility</a:t>
            </a:r>
            <a:endParaRPr b="1" sz="3000">
              <a:highlight>
                <a:srgbClr val="FFFFFF"/>
              </a:highlight>
            </a:endParaRPr>
          </a:p>
          <a:p>
            <a:pPr indent="0" lvl="0" marL="0" rtl="0" algn="ctr">
              <a:lnSpc>
                <a:spcPct val="115000"/>
              </a:lnSpc>
              <a:spcBef>
                <a:spcPts val="0"/>
              </a:spcBef>
              <a:spcAft>
                <a:spcPts val="0"/>
              </a:spcAft>
              <a:buNone/>
            </a:pPr>
            <a:r>
              <a:t/>
            </a:r>
            <a:endParaRPr b="1" sz="1800">
              <a:highlight>
                <a:srgbClr val="FFFFFF"/>
              </a:highlight>
            </a:endParaRPr>
          </a:p>
          <a:p>
            <a:pPr indent="0" lvl="0" marL="0" rtl="0" algn="ctr">
              <a:lnSpc>
                <a:spcPct val="115000"/>
              </a:lnSpc>
              <a:spcBef>
                <a:spcPts val="0"/>
              </a:spcBef>
              <a:spcAft>
                <a:spcPts val="0"/>
              </a:spcAft>
              <a:buNone/>
            </a:pPr>
            <a:r>
              <a:t/>
            </a:r>
            <a:endParaRPr b="1" sz="1800">
              <a:highlight>
                <a:srgbClr val="FFFFFF"/>
              </a:highlight>
            </a:endParaRPr>
          </a:p>
          <a:p>
            <a:pPr indent="0" lvl="0" marL="0" rtl="0" algn="ctr">
              <a:lnSpc>
                <a:spcPct val="115000"/>
              </a:lnSpc>
              <a:spcBef>
                <a:spcPts val="0"/>
              </a:spcBef>
              <a:spcAft>
                <a:spcPts val="0"/>
              </a:spcAft>
              <a:buNone/>
            </a:pPr>
            <a:r>
              <a:t/>
            </a:r>
            <a:endParaRPr b="1" sz="1800">
              <a:highlight>
                <a:srgbClr val="FFFFFF"/>
              </a:highlight>
            </a:endParaRPr>
          </a:p>
          <a:p>
            <a:pPr indent="0" lvl="0" marL="0" rtl="0" algn="ctr">
              <a:lnSpc>
                <a:spcPct val="115000"/>
              </a:lnSpc>
              <a:spcBef>
                <a:spcPts val="0"/>
              </a:spcBef>
              <a:spcAft>
                <a:spcPts val="0"/>
              </a:spcAft>
              <a:buClr>
                <a:schemeClr val="dk1"/>
              </a:buClr>
              <a:buSzPts val="1100"/>
              <a:buFont typeface="Arial"/>
              <a:buNone/>
            </a:pPr>
            <a:r>
              <a:t/>
            </a:r>
            <a:endParaRPr sz="1800"/>
          </a:p>
        </p:txBody>
      </p:sp>
      <p:sp>
        <p:nvSpPr>
          <p:cNvPr id="63" name="Google Shape;63;p14"/>
          <p:cNvSpPr txBox="1"/>
          <p:nvPr>
            <p:ph idx="1" type="subTitle"/>
          </p:nvPr>
        </p:nvSpPr>
        <p:spPr>
          <a:xfrm>
            <a:off x="311700" y="4218825"/>
            <a:ext cx="8520600" cy="792600"/>
          </a:xfrm>
          <a:prstGeom prst="rect">
            <a:avLst/>
          </a:prstGeom>
        </p:spPr>
        <p:txBody>
          <a:bodyPr anchorCtr="0" anchor="t" bIns="91425" lIns="91425" spcFirstLastPara="1" rIns="91425" wrap="square" tIns="91425">
            <a:normAutofit fontScale="92500"/>
          </a:bodyPr>
          <a:lstStyle/>
          <a:p>
            <a:pPr indent="0" lvl="0" marL="0" rtl="0" algn="ctr">
              <a:spcBef>
                <a:spcPts val="0"/>
              </a:spcBef>
              <a:spcAft>
                <a:spcPts val="0"/>
              </a:spcAft>
              <a:buNone/>
            </a:pPr>
            <a:r>
              <a:rPr lang="en-GB"/>
              <a:t>Street Voice Citizens’ Jury</a:t>
            </a:r>
            <a:r>
              <a:rPr lang="en-GB"/>
              <a:t> | OXFORD 18 JUNE 2022</a:t>
            </a:r>
            <a:endParaRPr/>
          </a:p>
        </p:txBody>
      </p:sp>
      <p:pic>
        <p:nvPicPr>
          <p:cNvPr id="64" name="Google Shape;64;p14"/>
          <p:cNvPicPr preferRelativeResize="0"/>
          <p:nvPr/>
        </p:nvPicPr>
        <p:blipFill>
          <a:blip r:embed="rId3">
            <a:alphaModFix/>
          </a:blip>
          <a:stretch>
            <a:fillRect/>
          </a:stretch>
        </p:blipFill>
        <p:spPr>
          <a:xfrm>
            <a:off x="3510525" y="1970503"/>
            <a:ext cx="1862500" cy="740300"/>
          </a:xfrm>
          <a:prstGeom prst="rect">
            <a:avLst/>
          </a:prstGeom>
          <a:noFill/>
          <a:ln>
            <a:noFill/>
          </a:ln>
        </p:spPr>
      </p:pic>
      <p:sp>
        <p:nvSpPr>
          <p:cNvPr id="65" name="Google Shape;65;p14"/>
          <p:cNvSpPr txBox="1"/>
          <p:nvPr/>
        </p:nvSpPr>
        <p:spPr>
          <a:xfrm>
            <a:off x="942100" y="3102750"/>
            <a:ext cx="7106700" cy="1078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GB" sz="2700">
                <a:solidFill>
                  <a:schemeClr val="dk1"/>
                </a:solidFill>
                <a:highlight>
                  <a:srgbClr val="FFFFFF"/>
                </a:highlight>
              </a:rPr>
              <a:t>Creating exceptional places for sustainable and active travel</a:t>
            </a:r>
            <a:endParaRPr sz="2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About me as an ‘expert’</a:t>
            </a:r>
            <a:endParaRPr/>
          </a:p>
        </p:txBody>
      </p:sp>
      <p:sp>
        <p:nvSpPr>
          <p:cNvPr id="71" name="Google Shape;71;p15"/>
          <p:cNvSpPr txBox="1"/>
          <p:nvPr>
            <p:ph idx="1" type="body"/>
          </p:nvPr>
        </p:nvSpPr>
        <p:spPr>
          <a:xfrm>
            <a:off x="311700" y="1152475"/>
            <a:ext cx="8520600" cy="3610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2200"/>
              <a:t>Worked for regeneration agency | private transport consultancies | university</a:t>
            </a:r>
            <a:endParaRPr sz="2200"/>
          </a:p>
          <a:p>
            <a:pPr indent="0" lvl="0" marL="0" rtl="0" algn="l">
              <a:spcBef>
                <a:spcPts val="1200"/>
              </a:spcBef>
              <a:spcAft>
                <a:spcPts val="0"/>
              </a:spcAft>
              <a:buNone/>
            </a:pPr>
            <a:r>
              <a:rPr lang="en-GB" sz="2200"/>
              <a:t>Interested in understanding how places can be made more healthy, sustainable and equitable.</a:t>
            </a:r>
            <a:endParaRPr sz="2200"/>
          </a:p>
          <a:p>
            <a:pPr indent="0" lvl="0" marL="0" rtl="0" algn="l">
              <a:spcBef>
                <a:spcPts val="1200"/>
              </a:spcBef>
              <a:spcAft>
                <a:spcPts val="0"/>
              </a:spcAft>
              <a:buNone/>
            </a:pPr>
            <a:r>
              <a:rPr lang="en-GB" sz="2200"/>
              <a:t>Focus has been on the role of walking and cycling (‘active travel’)</a:t>
            </a:r>
            <a:endParaRPr sz="2200"/>
          </a:p>
          <a:p>
            <a:pPr indent="0" lvl="0" marL="0" rtl="0" algn="l">
              <a:spcBef>
                <a:spcPts val="1200"/>
              </a:spcBef>
              <a:spcAft>
                <a:spcPts val="1200"/>
              </a:spcAft>
              <a:buNone/>
            </a:pPr>
            <a:r>
              <a:t/>
            </a:r>
            <a:endParaRPr sz="2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About me as a person</a:t>
            </a:r>
            <a:endParaRPr/>
          </a:p>
        </p:txBody>
      </p:sp>
      <p:sp>
        <p:nvSpPr>
          <p:cNvPr id="77" name="Google Shape;77;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200"/>
              <a:t>I live in East Oxford on the border of a Low Traffic Neighbourhood.</a:t>
            </a:r>
            <a:endParaRPr sz="2200"/>
          </a:p>
          <a:p>
            <a:pPr indent="0" lvl="0" marL="0" rtl="0" algn="l">
              <a:spcBef>
                <a:spcPts val="1200"/>
              </a:spcBef>
              <a:spcAft>
                <a:spcPts val="0"/>
              </a:spcAft>
              <a:buClr>
                <a:schemeClr val="dk1"/>
              </a:buClr>
              <a:buSzPts val="1100"/>
              <a:buFont typeface="Arial"/>
              <a:buNone/>
            </a:pPr>
            <a:r>
              <a:rPr lang="en-GB" sz="2200"/>
              <a:t>I am a single parent living part time with my teenage daughter.</a:t>
            </a:r>
            <a:endParaRPr sz="2200"/>
          </a:p>
          <a:p>
            <a:pPr indent="0" lvl="0" marL="0" rtl="0" algn="l">
              <a:spcBef>
                <a:spcPts val="1200"/>
              </a:spcBef>
              <a:spcAft>
                <a:spcPts val="0"/>
              </a:spcAft>
              <a:buNone/>
            </a:pPr>
            <a:r>
              <a:rPr lang="en-GB" sz="2200"/>
              <a:t>I try to reduce my impact as best I can </a:t>
            </a:r>
            <a:endParaRPr sz="2200"/>
          </a:p>
          <a:p>
            <a:pPr indent="-368300" lvl="0" marL="457200" rtl="0" algn="l">
              <a:spcBef>
                <a:spcPts val="1200"/>
              </a:spcBef>
              <a:spcAft>
                <a:spcPts val="0"/>
              </a:spcAft>
              <a:buSzPts val="2200"/>
              <a:buAutoNum type="arabicPeriod"/>
            </a:pPr>
            <a:r>
              <a:rPr lang="en-GB" sz="2200"/>
              <a:t>Transport – I walk or cycle for short journeys. </a:t>
            </a:r>
            <a:endParaRPr sz="2200"/>
          </a:p>
          <a:p>
            <a:pPr indent="-368300" lvl="0" marL="457200" rtl="0" algn="l">
              <a:spcBef>
                <a:spcPts val="0"/>
              </a:spcBef>
              <a:spcAft>
                <a:spcPts val="0"/>
              </a:spcAft>
              <a:buSzPts val="2200"/>
              <a:buAutoNum type="arabicPeriod"/>
            </a:pPr>
            <a:r>
              <a:rPr lang="en-GB" sz="2200"/>
              <a:t>Diet – I became vegetarian age 15 and have been vegan for nearly 7 years.</a:t>
            </a:r>
            <a:endParaRPr sz="2200"/>
          </a:p>
          <a:p>
            <a:pPr indent="0" lvl="0" marL="0" rtl="0" algn="l">
              <a:spcBef>
                <a:spcPts val="1200"/>
              </a:spcBef>
              <a:spcAft>
                <a:spcPts val="1200"/>
              </a:spcAft>
              <a:buNone/>
            </a:pPr>
            <a:r>
              <a:rPr lang="en-GB" sz="2200"/>
              <a:t>I own a diesel van which I sometimes use to access social activities further afield or for transferring heavier goods.</a:t>
            </a:r>
            <a:endParaRPr sz="2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1087975" y="218750"/>
            <a:ext cx="3660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highlight>
                  <a:schemeClr val="lt1"/>
                </a:highlight>
              </a:rPr>
              <a:t>Triple Challenge</a:t>
            </a:r>
            <a:endParaRPr b="1">
              <a:highlight>
                <a:schemeClr val="lt1"/>
              </a:highlight>
            </a:endParaRPr>
          </a:p>
        </p:txBody>
      </p:sp>
      <p:sp>
        <p:nvSpPr>
          <p:cNvPr id="83" name="Google Shape;83;p17"/>
          <p:cNvSpPr/>
          <p:nvPr/>
        </p:nvSpPr>
        <p:spPr>
          <a:xfrm>
            <a:off x="1543400" y="1861050"/>
            <a:ext cx="2153100" cy="1873800"/>
          </a:xfrm>
          <a:prstGeom prst="triangl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7"/>
          <p:cNvSpPr txBox="1"/>
          <p:nvPr/>
        </p:nvSpPr>
        <p:spPr>
          <a:xfrm>
            <a:off x="2123150" y="1050538"/>
            <a:ext cx="9936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800">
                <a:latin typeface="Proxima Nova"/>
                <a:ea typeface="Proxima Nova"/>
                <a:cs typeface="Proxima Nova"/>
                <a:sym typeface="Proxima Nova"/>
              </a:rPr>
              <a:t>Ageing Society</a:t>
            </a:r>
            <a:endParaRPr i="1" sz="600">
              <a:latin typeface="Proxima Nova"/>
              <a:ea typeface="Proxima Nova"/>
              <a:cs typeface="Proxima Nova"/>
              <a:sym typeface="Proxima Nova"/>
            </a:endParaRPr>
          </a:p>
        </p:txBody>
      </p:sp>
      <p:sp>
        <p:nvSpPr>
          <p:cNvPr id="85" name="Google Shape;85;p17"/>
          <p:cNvSpPr txBox="1"/>
          <p:nvPr/>
        </p:nvSpPr>
        <p:spPr>
          <a:xfrm>
            <a:off x="3657125" y="3444275"/>
            <a:ext cx="1154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latin typeface="Proxima Nova"/>
                <a:ea typeface="Proxima Nova"/>
                <a:cs typeface="Proxima Nova"/>
                <a:sym typeface="Proxima Nova"/>
              </a:rPr>
              <a:t>Climate Change</a:t>
            </a:r>
            <a:endParaRPr i="1" sz="700">
              <a:latin typeface="Proxima Nova"/>
              <a:ea typeface="Proxima Nova"/>
              <a:cs typeface="Proxima Nova"/>
              <a:sym typeface="Proxima Nova"/>
            </a:endParaRPr>
          </a:p>
        </p:txBody>
      </p:sp>
      <p:sp>
        <p:nvSpPr>
          <p:cNvPr id="86" name="Google Shape;86;p17"/>
          <p:cNvSpPr txBox="1"/>
          <p:nvPr/>
        </p:nvSpPr>
        <p:spPr>
          <a:xfrm>
            <a:off x="209425" y="3534275"/>
            <a:ext cx="1341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latin typeface="Proxima Nova"/>
                <a:ea typeface="Proxima Nova"/>
                <a:cs typeface="Proxima Nova"/>
                <a:sym typeface="Proxima Nova"/>
              </a:rPr>
              <a:t>Health and Wellbeing</a:t>
            </a:r>
            <a:endParaRPr i="1" sz="700">
              <a:latin typeface="Proxima Nova"/>
              <a:ea typeface="Proxima Nova"/>
              <a:cs typeface="Proxima Nova"/>
              <a:sym typeface="Proxima Nova"/>
            </a:endParaRPr>
          </a:p>
        </p:txBody>
      </p:sp>
      <p:sp>
        <p:nvSpPr>
          <p:cNvPr id="87" name="Google Shape;87;p17"/>
          <p:cNvSpPr txBox="1"/>
          <p:nvPr/>
        </p:nvSpPr>
        <p:spPr>
          <a:xfrm>
            <a:off x="1991175" y="2625025"/>
            <a:ext cx="12255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Proxima Nova"/>
                <a:ea typeface="Proxima Nova"/>
                <a:cs typeface="Proxima Nova"/>
                <a:sym typeface="Proxima Nova"/>
              </a:rPr>
              <a:t>Achieving</a:t>
            </a:r>
            <a:endParaRPr>
              <a:latin typeface="Proxima Nova"/>
              <a:ea typeface="Proxima Nova"/>
              <a:cs typeface="Proxima Nova"/>
              <a:sym typeface="Proxima Nova"/>
            </a:endParaRPr>
          </a:p>
          <a:p>
            <a:pPr indent="0" lvl="0" marL="0" rtl="0" algn="ctr">
              <a:spcBef>
                <a:spcPts val="0"/>
              </a:spcBef>
              <a:spcAft>
                <a:spcPts val="0"/>
              </a:spcAft>
              <a:buNone/>
            </a:pPr>
            <a:r>
              <a:rPr lang="en-GB">
                <a:latin typeface="Proxima Nova"/>
                <a:ea typeface="Proxima Nova"/>
                <a:cs typeface="Proxima Nova"/>
                <a:sym typeface="Proxima Nova"/>
              </a:rPr>
              <a:t>Sustainable &amp; Equitable Mobility </a:t>
            </a:r>
            <a:endParaRPr>
              <a:latin typeface="Proxima Nova"/>
              <a:ea typeface="Proxima Nova"/>
              <a:cs typeface="Proxima Nova"/>
              <a:sym typeface="Proxima Nova"/>
            </a:endParaRPr>
          </a:p>
        </p:txBody>
      </p:sp>
      <p:pic>
        <p:nvPicPr>
          <p:cNvPr id="88" name="Google Shape;88;p17"/>
          <p:cNvPicPr preferRelativeResize="0"/>
          <p:nvPr/>
        </p:nvPicPr>
        <p:blipFill rotWithShape="1">
          <a:blip r:embed="rId3">
            <a:alphaModFix/>
          </a:blip>
          <a:srcRect b="0" l="0" r="0" t="0"/>
          <a:stretch/>
        </p:blipFill>
        <p:spPr>
          <a:xfrm>
            <a:off x="5362150" y="937650"/>
            <a:ext cx="3459200" cy="2971400"/>
          </a:xfrm>
          <a:prstGeom prst="rect">
            <a:avLst/>
          </a:prstGeom>
          <a:noFill/>
          <a:ln>
            <a:noFill/>
          </a:ln>
        </p:spPr>
      </p:pic>
      <p:sp>
        <p:nvSpPr>
          <p:cNvPr id="89" name="Google Shape;89;p17"/>
          <p:cNvSpPr txBox="1"/>
          <p:nvPr/>
        </p:nvSpPr>
        <p:spPr>
          <a:xfrm>
            <a:off x="5289200" y="3960625"/>
            <a:ext cx="3605100" cy="1108200"/>
          </a:xfrm>
          <a:prstGeom prst="rect">
            <a:avLst/>
          </a:prstGeom>
          <a:noFill/>
          <a:ln>
            <a:noFill/>
          </a:ln>
        </p:spPr>
        <p:txBody>
          <a:bodyPr anchorCtr="0" anchor="t" bIns="91425" lIns="91425" spcFirstLastPara="1" rIns="91425" wrap="square" tIns="91425">
            <a:spAutoFit/>
          </a:bodyPr>
          <a:lstStyle/>
          <a:p>
            <a:pPr indent="0" lvl="0" marL="0" rtl="0" algn="l">
              <a:spcBef>
                <a:spcPts val="480"/>
              </a:spcBef>
              <a:spcAft>
                <a:spcPts val="0"/>
              </a:spcAft>
              <a:buNone/>
            </a:pPr>
            <a:r>
              <a:rPr lang="en-GB" sz="1200">
                <a:solidFill>
                  <a:schemeClr val="dk1"/>
                </a:solidFill>
              </a:rPr>
              <a:t>Built environmental design supportive of walking and cycling ('active travel') could help to promote moderate physical activity, delay biological ageing and age-related conditions, and improve overall health and wellbeing.</a:t>
            </a:r>
            <a:endParaRPr sz="1200">
              <a:solidFill>
                <a:schemeClr val="dk1"/>
              </a:solidFill>
            </a:endParaRPr>
          </a:p>
        </p:txBody>
      </p:sp>
      <p:sp>
        <p:nvSpPr>
          <p:cNvPr id="90" name="Google Shape;90;p17"/>
          <p:cNvSpPr txBox="1"/>
          <p:nvPr>
            <p:ph type="title"/>
          </p:nvPr>
        </p:nvSpPr>
        <p:spPr>
          <a:xfrm>
            <a:off x="5261600" y="76250"/>
            <a:ext cx="3660300" cy="809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highlight>
                  <a:schemeClr val="lt1"/>
                </a:highlight>
              </a:rPr>
              <a:t>Role of the Built Environment</a:t>
            </a:r>
            <a:endParaRPr b="1">
              <a:highlight>
                <a:schemeClr val="lt1"/>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descr="IMG_7597" id="96" name="Google Shape;96;p18"/>
          <p:cNvPicPr preferRelativeResize="0"/>
          <p:nvPr/>
        </p:nvPicPr>
        <p:blipFill rotWithShape="1">
          <a:blip r:embed="rId3">
            <a:alphaModFix/>
          </a:blip>
          <a:srcRect b="0" l="6898" r="0" t="0"/>
          <a:stretch/>
        </p:blipFill>
        <p:spPr>
          <a:xfrm>
            <a:off x="6712525" y="465534"/>
            <a:ext cx="2952751" cy="4677964"/>
          </a:xfrm>
          <a:prstGeom prst="rect">
            <a:avLst/>
          </a:prstGeom>
          <a:noFill/>
          <a:ln>
            <a:noFill/>
          </a:ln>
        </p:spPr>
      </p:pic>
      <p:sp>
        <p:nvSpPr>
          <p:cNvPr id="97" name="Google Shape;97;p18"/>
          <p:cNvSpPr txBox="1"/>
          <p:nvPr>
            <p:ph type="title"/>
          </p:nvPr>
        </p:nvSpPr>
        <p:spPr>
          <a:xfrm>
            <a:off x="107950" y="0"/>
            <a:ext cx="7777200" cy="427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3600"/>
              <a:buFont typeface="Arial"/>
              <a:buNone/>
            </a:pPr>
            <a:r>
              <a:rPr lang="en-GB" sz="2400"/>
              <a:t>A Century of </a:t>
            </a:r>
            <a:r>
              <a:rPr b="0" i="0" lang="en-GB" sz="2400" u="none">
                <a:latin typeface="Arial"/>
                <a:ea typeface="Arial"/>
                <a:cs typeface="Arial"/>
                <a:sym typeface="Arial"/>
              </a:rPr>
              <a:t>Motorisation</a:t>
            </a:r>
            <a:endParaRPr sz="2400"/>
          </a:p>
        </p:txBody>
      </p:sp>
      <p:pic>
        <p:nvPicPr>
          <p:cNvPr id="98" name="Google Shape;98;p18"/>
          <p:cNvPicPr preferRelativeResize="0"/>
          <p:nvPr>
            <p:ph idx="1" type="body"/>
          </p:nvPr>
        </p:nvPicPr>
        <p:blipFill rotWithShape="1">
          <a:blip r:embed="rId4">
            <a:alphaModFix/>
          </a:blip>
          <a:srcRect b="0" l="0" r="0" t="0"/>
          <a:stretch/>
        </p:blipFill>
        <p:spPr>
          <a:xfrm>
            <a:off x="3293050" y="488156"/>
            <a:ext cx="3419400" cy="1390800"/>
          </a:xfrm>
          <a:prstGeom prst="rect">
            <a:avLst/>
          </a:prstGeom>
          <a:noFill/>
          <a:ln>
            <a:noFill/>
          </a:ln>
        </p:spPr>
      </p:pic>
      <p:pic>
        <p:nvPicPr>
          <p:cNvPr descr="urbansprawl" id="99" name="Google Shape;99;p18"/>
          <p:cNvPicPr preferRelativeResize="0"/>
          <p:nvPr>
            <p:ph idx="2" type="body"/>
          </p:nvPr>
        </p:nvPicPr>
        <p:blipFill rotWithShape="1">
          <a:blip r:embed="rId5">
            <a:alphaModFix/>
          </a:blip>
          <a:srcRect b="0" l="0" r="0" t="0"/>
          <a:stretch/>
        </p:blipFill>
        <p:spPr>
          <a:xfrm>
            <a:off x="3293050" y="1862138"/>
            <a:ext cx="3419400" cy="1730100"/>
          </a:xfrm>
          <a:prstGeom prst="rect">
            <a:avLst/>
          </a:prstGeom>
          <a:noFill/>
          <a:ln>
            <a:noFill/>
          </a:ln>
        </p:spPr>
      </p:pic>
      <p:pic>
        <p:nvPicPr>
          <p:cNvPr descr="los angeles freeways" id="100" name="Google Shape;100;p18"/>
          <p:cNvPicPr preferRelativeResize="0"/>
          <p:nvPr/>
        </p:nvPicPr>
        <p:blipFill rotWithShape="1">
          <a:blip r:embed="rId6">
            <a:alphaModFix/>
          </a:blip>
          <a:srcRect b="0" l="0" r="0" t="0"/>
          <a:stretch/>
        </p:blipFill>
        <p:spPr>
          <a:xfrm>
            <a:off x="3293050" y="3504009"/>
            <a:ext cx="3419475" cy="1639490"/>
          </a:xfrm>
          <a:prstGeom prst="rect">
            <a:avLst/>
          </a:prstGeom>
          <a:noFill/>
          <a:ln>
            <a:noFill/>
          </a:ln>
        </p:spPr>
      </p:pic>
      <p:sp>
        <p:nvSpPr>
          <p:cNvPr id="101" name="Google Shape;101;p18"/>
          <p:cNvSpPr txBox="1"/>
          <p:nvPr/>
        </p:nvSpPr>
        <p:spPr>
          <a:xfrm>
            <a:off x="107950" y="648900"/>
            <a:ext cx="3198000" cy="449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Massive growth in </a:t>
            </a:r>
            <a:r>
              <a:rPr lang="en-GB"/>
              <a:t>motor</a:t>
            </a:r>
            <a:r>
              <a:rPr lang="en-GB"/>
              <a:t> traffic.</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Towns and cities designed </a:t>
            </a:r>
            <a:r>
              <a:rPr lang="en-GB"/>
              <a:t>around</a:t>
            </a:r>
            <a:r>
              <a:rPr lang="en-GB"/>
              <a:t> the car.</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Sprawl and ‘no choice but to use car’</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Demands on space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Domination of space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Road danger &amp; hostile environment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Deterioration of public realm</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Reduction in other activities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Local and global pollution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Poor health and obesity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311700" y="445025"/>
            <a:ext cx="5985900" cy="890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Key point 1: Support a more diverse range of people to walk and cycle for short distances.</a:t>
            </a:r>
            <a:r>
              <a:rPr lang="en-GB" sz="1300">
                <a:solidFill>
                  <a:srgbClr val="0000FF"/>
                </a:solidFill>
              </a:rPr>
              <a:t> </a:t>
            </a:r>
            <a:r>
              <a:rPr lang="en-GB" sz="1188">
                <a:solidFill>
                  <a:srgbClr val="0000FF"/>
                </a:solidFill>
              </a:rPr>
              <a:t>Supports c</a:t>
            </a:r>
            <a:r>
              <a:rPr lang="en-GB" sz="1244">
                <a:solidFill>
                  <a:srgbClr val="0000FF"/>
                </a:solidFill>
              </a:rPr>
              <a:t>hild-friendly and age-friendly cities agenda.</a:t>
            </a:r>
            <a:endParaRPr sz="1244">
              <a:solidFill>
                <a:srgbClr val="0000FF"/>
              </a:solidFill>
            </a:endParaRPr>
          </a:p>
        </p:txBody>
      </p:sp>
      <p:sp>
        <p:nvSpPr>
          <p:cNvPr id="107" name="Google Shape;107;p19"/>
          <p:cNvSpPr txBox="1"/>
          <p:nvPr>
            <p:ph idx="1" type="body"/>
          </p:nvPr>
        </p:nvSpPr>
        <p:spPr>
          <a:xfrm>
            <a:off x="311700" y="1792775"/>
            <a:ext cx="3873900" cy="31239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t/>
            </a:r>
            <a:endParaRPr/>
          </a:p>
          <a:p>
            <a:pPr indent="0" lvl="0" marL="0" rtl="0" algn="l">
              <a:spcBef>
                <a:spcPts val="1200"/>
              </a:spcBef>
              <a:spcAft>
                <a:spcPts val="0"/>
              </a:spcAft>
              <a:buNone/>
            </a:pPr>
            <a:r>
              <a:rPr lang="en-GB" sz="2175">
                <a:solidFill>
                  <a:schemeClr val="dk1"/>
                </a:solidFill>
              </a:rPr>
              <a:t>R</a:t>
            </a:r>
            <a:r>
              <a:rPr lang="en-GB" sz="2175">
                <a:solidFill>
                  <a:schemeClr val="dk1"/>
                </a:solidFill>
              </a:rPr>
              <a:t>eallocate road space in the city to create more space for cycling and walking.</a:t>
            </a:r>
            <a:endParaRPr sz="2175">
              <a:solidFill>
                <a:schemeClr val="dk1"/>
              </a:solidFill>
            </a:endParaRPr>
          </a:p>
          <a:p>
            <a:pPr indent="0" lvl="0" marL="0" rtl="0" algn="l">
              <a:spcBef>
                <a:spcPts val="1200"/>
              </a:spcBef>
              <a:spcAft>
                <a:spcPts val="0"/>
              </a:spcAft>
              <a:buNone/>
            </a:pPr>
            <a:r>
              <a:t/>
            </a:r>
            <a:endParaRPr sz="2175">
              <a:solidFill>
                <a:schemeClr val="dk1"/>
              </a:solidFill>
            </a:endParaRPr>
          </a:p>
          <a:p>
            <a:pPr indent="0" lvl="0" marL="0" rtl="0" algn="l">
              <a:spcBef>
                <a:spcPts val="1200"/>
              </a:spcBef>
              <a:spcAft>
                <a:spcPts val="0"/>
              </a:spcAft>
              <a:buNone/>
            </a:pPr>
            <a:r>
              <a:rPr lang="en-GB" sz="2175">
                <a:solidFill>
                  <a:schemeClr val="dk1"/>
                </a:solidFill>
              </a:rPr>
              <a:t>Provide dedicated walking and cycling space on busier urban roads, particularly main roads into towns and cities.</a:t>
            </a:r>
            <a:endParaRPr sz="2175">
              <a:solidFill>
                <a:schemeClr val="dk1"/>
              </a:solidFill>
            </a:endParaRPr>
          </a:p>
          <a:p>
            <a:pPr indent="0" lvl="0" marL="0" rtl="0" algn="l">
              <a:spcBef>
                <a:spcPts val="1200"/>
              </a:spcBef>
              <a:spcAft>
                <a:spcPts val="0"/>
              </a:spcAft>
              <a:buNone/>
            </a:pPr>
            <a:r>
              <a:t/>
            </a:r>
            <a:endParaRPr sz="2175">
              <a:solidFill>
                <a:schemeClr val="dk1"/>
              </a:solidFill>
            </a:endParaRPr>
          </a:p>
          <a:p>
            <a:pPr indent="0" lvl="0" marL="0" rtl="0" algn="l">
              <a:spcBef>
                <a:spcPts val="1200"/>
              </a:spcBef>
              <a:spcAft>
                <a:spcPts val="1200"/>
              </a:spcAft>
              <a:buNone/>
            </a:pPr>
            <a:r>
              <a:rPr lang="en-GB" sz="2175">
                <a:solidFill>
                  <a:schemeClr val="dk1"/>
                </a:solidFill>
              </a:rPr>
              <a:t>Implement age friendly streets across all residential areas by reducing through traffic and lowering traffic speeds.</a:t>
            </a:r>
            <a:endParaRPr sz="2175">
              <a:solidFill>
                <a:schemeClr val="dk1"/>
              </a:solidFill>
            </a:endParaRPr>
          </a:p>
        </p:txBody>
      </p:sp>
      <p:pic>
        <p:nvPicPr>
          <p:cNvPr descr="Vleuteeg, road with high speed bus lane in middle and access road and cycle lane" id="108" name="Google Shape;108;p19"/>
          <p:cNvPicPr preferRelativeResize="0"/>
          <p:nvPr/>
        </p:nvPicPr>
        <p:blipFill rotWithShape="1">
          <a:blip r:embed="rId3">
            <a:alphaModFix/>
          </a:blip>
          <a:srcRect b="0" l="0" r="0" t="0"/>
          <a:stretch/>
        </p:blipFill>
        <p:spPr>
          <a:xfrm>
            <a:off x="6346200" y="352550"/>
            <a:ext cx="2797800" cy="2102248"/>
          </a:xfrm>
          <a:prstGeom prst="rect">
            <a:avLst/>
          </a:prstGeom>
          <a:noFill/>
          <a:ln>
            <a:noFill/>
          </a:ln>
        </p:spPr>
      </p:pic>
      <p:sp>
        <p:nvSpPr>
          <p:cNvPr id="109" name="Google Shape;109;p19"/>
          <p:cNvSpPr txBox="1"/>
          <p:nvPr/>
        </p:nvSpPr>
        <p:spPr>
          <a:xfrm>
            <a:off x="6297609" y="1946900"/>
            <a:ext cx="3000000" cy="507900"/>
          </a:xfrm>
          <a:prstGeom prst="rect">
            <a:avLst/>
          </a:prstGeom>
          <a:noFill/>
          <a:ln>
            <a:noFill/>
          </a:ln>
        </p:spPr>
        <p:txBody>
          <a:bodyPr anchorCtr="0" anchor="t" bIns="91425" lIns="91425" spcFirstLastPara="1" rIns="91425" wrap="square" tIns="91425">
            <a:spAutoFit/>
          </a:bodyPr>
          <a:lstStyle/>
          <a:p>
            <a:pPr indent="-342900" lvl="0" marL="342900" rtl="0" algn="l">
              <a:spcBef>
                <a:spcPts val="0"/>
              </a:spcBef>
              <a:spcAft>
                <a:spcPts val="0"/>
              </a:spcAft>
              <a:buNone/>
            </a:pPr>
            <a:r>
              <a:rPr b="1" lang="en-GB" sz="700">
                <a:solidFill>
                  <a:schemeClr val="lt1"/>
                </a:solidFill>
              </a:rPr>
              <a:t>Busy main distributor road accommodates high-speed bus lane, two lanes of traffic in either direction, access road and continuous cycle lane with priority over side roads.</a:t>
            </a:r>
            <a:endParaRPr sz="700"/>
          </a:p>
        </p:txBody>
      </p:sp>
      <p:pic>
        <p:nvPicPr>
          <p:cNvPr descr="Hennef Frankfurter Strasse Children playing" id="110" name="Google Shape;110;p19"/>
          <p:cNvPicPr preferRelativeResize="0"/>
          <p:nvPr/>
        </p:nvPicPr>
        <p:blipFill rotWithShape="1">
          <a:blip r:embed="rId4">
            <a:alphaModFix/>
          </a:blip>
          <a:srcRect b="0" l="0" r="0" t="0"/>
          <a:stretch/>
        </p:blipFill>
        <p:spPr>
          <a:xfrm>
            <a:off x="4275701" y="2692950"/>
            <a:ext cx="1440475" cy="2254626"/>
          </a:xfrm>
          <a:prstGeom prst="rect">
            <a:avLst/>
          </a:prstGeom>
          <a:noFill/>
          <a:ln>
            <a:noFill/>
          </a:ln>
        </p:spPr>
      </p:pic>
      <p:pic>
        <p:nvPicPr>
          <p:cNvPr descr="david kings pictures 2 037" id="111" name="Google Shape;111;p19"/>
          <p:cNvPicPr preferRelativeResize="0"/>
          <p:nvPr/>
        </p:nvPicPr>
        <p:blipFill rotWithShape="1">
          <a:blip r:embed="rId5">
            <a:alphaModFix/>
          </a:blip>
          <a:srcRect b="0" l="0" r="0" t="0"/>
          <a:stretch/>
        </p:blipFill>
        <p:spPr>
          <a:xfrm>
            <a:off x="5716186" y="2692951"/>
            <a:ext cx="1237084" cy="2254625"/>
          </a:xfrm>
          <a:prstGeom prst="rect">
            <a:avLst/>
          </a:prstGeom>
          <a:noFill/>
          <a:ln>
            <a:noFill/>
          </a:ln>
        </p:spPr>
      </p:pic>
      <p:pic>
        <p:nvPicPr>
          <p:cNvPr descr="kidzonbikes" id="112" name="Google Shape;112;p19"/>
          <p:cNvPicPr preferRelativeResize="0"/>
          <p:nvPr/>
        </p:nvPicPr>
        <p:blipFill rotWithShape="1">
          <a:blip r:embed="rId6">
            <a:alphaModFix/>
          </a:blip>
          <a:srcRect b="0" l="0" r="0" t="0"/>
          <a:stretch/>
        </p:blipFill>
        <p:spPr>
          <a:xfrm>
            <a:off x="6956750" y="2692950"/>
            <a:ext cx="2187250" cy="2223630"/>
          </a:xfrm>
          <a:prstGeom prst="rect">
            <a:avLst/>
          </a:prstGeom>
          <a:noFill/>
          <a:ln>
            <a:noFill/>
          </a:ln>
        </p:spPr>
      </p:pic>
      <p:sp>
        <p:nvSpPr>
          <p:cNvPr id="113" name="Google Shape;113;p19"/>
          <p:cNvSpPr txBox="1"/>
          <p:nvPr/>
        </p:nvSpPr>
        <p:spPr>
          <a:xfrm>
            <a:off x="5683125" y="4685875"/>
            <a:ext cx="1303200" cy="2307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FFFFFF"/>
              </a:buClr>
              <a:buSzPts val="1600"/>
              <a:buFont typeface="Arial"/>
              <a:buNone/>
            </a:pPr>
            <a:r>
              <a:rPr b="1" i="0" lang="en-GB" sz="900" u="none">
                <a:solidFill>
                  <a:srgbClr val="FFFFFF"/>
                </a:solidFill>
                <a:latin typeface="Arial"/>
                <a:ea typeface="Arial"/>
                <a:cs typeface="Arial"/>
                <a:sym typeface="Arial"/>
              </a:rPr>
              <a:t>Leeuwendaal, Delft</a:t>
            </a:r>
            <a:endParaRPr sz="700"/>
          </a:p>
        </p:txBody>
      </p:sp>
      <p:sp>
        <p:nvSpPr>
          <p:cNvPr id="114" name="Google Shape;114;p19"/>
          <p:cNvSpPr txBox="1"/>
          <p:nvPr/>
        </p:nvSpPr>
        <p:spPr>
          <a:xfrm>
            <a:off x="4272100" y="4616575"/>
            <a:ext cx="1440600" cy="3693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FFFFFF"/>
              </a:buClr>
              <a:buSzPts val="1800"/>
              <a:buFont typeface="Arial"/>
              <a:buNone/>
            </a:pPr>
            <a:r>
              <a:rPr b="0" i="0" lang="en-GB" sz="900" u="none">
                <a:solidFill>
                  <a:srgbClr val="FFFFFF"/>
                </a:solidFill>
                <a:latin typeface="Arial"/>
                <a:ea typeface="Arial"/>
                <a:cs typeface="Arial"/>
                <a:sym typeface="Arial"/>
              </a:rPr>
              <a:t>Frankfurter Strasse, Hennef</a:t>
            </a:r>
            <a:endParaRPr sz="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0"/>
          <p:cNvSpPr txBox="1"/>
          <p:nvPr>
            <p:ph type="title"/>
          </p:nvPr>
        </p:nvSpPr>
        <p:spPr>
          <a:xfrm>
            <a:off x="72300" y="174125"/>
            <a:ext cx="9071700" cy="7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520"/>
              <a:t>Key point 2:  Support electric bike and other ‘e-mobility’</a:t>
            </a:r>
            <a:endParaRPr sz="2520"/>
          </a:p>
          <a:p>
            <a:pPr indent="0" lvl="0" marL="0" rtl="0" algn="l">
              <a:spcBef>
                <a:spcPts val="0"/>
              </a:spcBef>
              <a:spcAft>
                <a:spcPts val="0"/>
              </a:spcAft>
              <a:buClr>
                <a:schemeClr val="dk1"/>
              </a:buClr>
              <a:buSzPts val="1100"/>
              <a:buFont typeface="Arial"/>
              <a:buNone/>
            </a:pPr>
            <a:r>
              <a:rPr lang="en-GB" sz="1200">
                <a:solidFill>
                  <a:srgbClr val="0000FF"/>
                </a:solidFill>
                <a:latin typeface="Calibri"/>
                <a:ea typeface="Calibri"/>
                <a:cs typeface="Calibri"/>
                <a:sym typeface="Calibri"/>
              </a:rPr>
              <a:t>Offers the potential for more, and different types, of people to engage with cycling outdoors and reap the associated mental health</a:t>
            </a:r>
            <a:r>
              <a:rPr lang="en-GB" sz="1200">
                <a:solidFill>
                  <a:schemeClr val="lt1"/>
                </a:solidFill>
                <a:latin typeface="Calibri"/>
                <a:ea typeface="Calibri"/>
                <a:cs typeface="Calibri"/>
                <a:sym typeface="Calibri"/>
              </a:rPr>
              <a:t> benefits</a:t>
            </a:r>
            <a:endParaRPr sz="1200">
              <a:solidFill>
                <a:schemeClr val="lt1"/>
              </a:solidFill>
            </a:endParaRPr>
          </a:p>
        </p:txBody>
      </p:sp>
      <p:sp>
        <p:nvSpPr>
          <p:cNvPr id="120" name="Google Shape;120;p20"/>
          <p:cNvSpPr txBox="1"/>
          <p:nvPr>
            <p:ph idx="1" type="body"/>
          </p:nvPr>
        </p:nvSpPr>
        <p:spPr>
          <a:xfrm>
            <a:off x="229200" y="1250775"/>
            <a:ext cx="5906700" cy="3843300"/>
          </a:xfrm>
          <a:prstGeom prst="rect">
            <a:avLst/>
          </a:prstGeom>
        </p:spPr>
        <p:txBody>
          <a:bodyPr anchorCtr="0" anchor="t" bIns="91425" lIns="91425" spcFirstLastPara="1" rIns="91425" wrap="square" tIns="91425">
            <a:normAutofit fontScale="70000" lnSpcReduction="20000"/>
          </a:bodyPr>
          <a:lstStyle/>
          <a:p>
            <a:pPr indent="0" lvl="0" marL="0" rtl="0" algn="l">
              <a:lnSpc>
                <a:spcPct val="100000"/>
              </a:lnSpc>
              <a:spcBef>
                <a:spcPts val="0"/>
              </a:spcBef>
              <a:spcAft>
                <a:spcPts val="0"/>
              </a:spcAft>
              <a:buNone/>
            </a:pPr>
            <a:r>
              <a:t/>
            </a:r>
            <a:endParaRPr sz="2157">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sz="2157">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lang="en-GB" sz="2973">
                <a:solidFill>
                  <a:schemeClr val="dk1"/>
                </a:solidFill>
                <a:latin typeface="Calibri"/>
                <a:ea typeface="Calibri"/>
                <a:cs typeface="Calibri"/>
                <a:sym typeface="Calibri"/>
              </a:rPr>
              <a:t>Training</a:t>
            </a:r>
            <a:endParaRPr sz="2973">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sz="2973">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lang="en-GB" sz="2973">
                <a:solidFill>
                  <a:schemeClr val="dk1"/>
                </a:solidFill>
                <a:latin typeface="Calibri"/>
                <a:ea typeface="Calibri"/>
                <a:cs typeface="Calibri"/>
                <a:sym typeface="Calibri"/>
              </a:rPr>
              <a:t>Try-out</a:t>
            </a:r>
            <a:endParaRPr sz="2973">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sz="2973">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lang="en-GB" sz="2973">
                <a:solidFill>
                  <a:schemeClr val="dk1"/>
                </a:solidFill>
                <a:latin typeface="Calibri"/>
                <a:ea typeface="Calibri"/>
                <a:cs typeface="Calibri"/>
                <a:sym typeface="Calibri"/>
              </a:rPr>
              <a:t>Tax incentives</a:t>
            </a:r>
            <a:endParaRPr sz="2973">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sz="2973">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lang="en-GB" sz="2973">
                <a:solidFill>
                  <a:schemeClr val="dk1"/>
                </a:solidFill>
                <a:latin typeface="Calibri"/>
                <a:ea typeface="Calibri"/>
                <a:cs typeface="Calibri"/>
                <a:sym typeface="Calibri"/>
              </a:rPr>
              <a:t>Tackling mis-perception</a:t>
            </a:r>
            <a:endParaRPr sz="2973">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sz="2973">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lang="en-GB" sz="2973">
                <a:solidFill>
                  <a:schemeClr val="dk1"/>
                </a:solidFill>
                <a:latin typeface="Calibri"/>
                <a:ea typeface="Calibri"/>
                <a:cs typeface="Calibri"/>
                <a:sym typeface="Calibri"/>
              </a:rPr>
              <a:t>The last mile possibilities</a:t>
            </a:r>
            <a:endParaRPr sz="2973">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sz="1567">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sz="1567">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lang="en-GB" sz="1567">
                <a:solidFill>
                  <a:srgbClr val="0000FF"/>
                </a:solidFill>
                <a:latin typeface="Calibri"/>
                <a:ea typeface="Calibri"/>
                <a:cs typeface="Calibri"/>
                <a:sym typeface="Calibri"/>
              </a:rPr>
              <a:t>Read our evidence here:</a:t>
            </a:r>
            <a:endParaRPr sz="1567">
              <a:solidFill>
                <a:srgbClr val="0000FF"/>
              </a:solidFill>
              <a:latin typeface="Calibri"/>
              <a:ea typeface="Calibri"/>
              <a:cs typeface="Calibri"/>
              <a:sym typeface="Calibri"/>
            </a:endParaRPr>
          </a:p>
          <a:p>
            <a:pPr indent="0" lvl="0" marL="0" rtl="0" algn="l">
              <a:lnSpc>
                <a:spcPct val="100000"/>
              </a:lnSpc>
              <a:spcBef>
                <a:spcPts val="0"/>
              </a:spcBef>
              <a:spcAft>
                <a:spcPts val="0"/>
              </a:spcAft>
              <a:buNone/>
            </a:pPr>
            <a:r>
              <a:t/>
            </a:r>
            <a:endParaRPr sz="1000">
              <a:solidFill>
                <a:srgbClr val="0000FF"/>
              </a:solidFill>
              <a:highlight>
                <a:schemeClr val="lt1"/>
              </a:highlight>
              <a:latin typeface="Arial Narrow"/>
              <a:ea typeface="Arial Narrow"/>
              <a:cs typeface="Arial Narrow"/>
              <a:sym typeface="Arial Narrow"/>
            </a:endParaRPr>
          </a:p>
          <a:p>
            <a:pPr indent="0" lvl="0" marL="0" rtl="0" algn="l">
              <a:lnSpc>
                <a:spcPct val="100000"/>
              </a:lnSpc>
              <a:spcBef>
                <a:spcPts val="0"/>
              </a:spcBef>
              <a:spcAft>
                <a:spcPts val="0"/>
              </a:spcAft>
              <a:buClr>
                <a:schemeClr val="dk1"/>
              </a:buClr>
              <a:buSzPct val="122222"/>
              <a:buFont typeface="Arial"/>
              <a:buNone/>
            </a:pPr>
            <a:r>
              <a:rPr lang="en-GB" sz="900">
                <a:solidFill>
                  <a:srgbClr val="0000FF"/>
                </a:solidFill>
                <a:highlight>
                  <a:schemeClr val="lt1"/>
                </a:highlight>
                <a:latin typeface="Arial Narrow"/>
                <a:ea typeface="Arial Narrow"/>
                <a:cs typeface="Arial Narrow"/>
                <a:sym typeface="Arial Narrow"/>
              </a:rPr>
              <a:t>J</a:t>
            </a:r>
            <a:r>
              <a:rPr lang="en-GB" sz="900">
                <a:solidFill>
                  <a:srgbClr val="0000FF"/>
                </a:solidFill>
                <a:highlight>
                  <a:schemeClr val="lt1"/>
                </a:highlight>
                <a:latin typeface="Arial Narrow"/>
                <a:ea typeface="Arial Narrow"/>
                <a:cs typeface="Arial Narrow"/>
                <a:sym typeface="Arial Narrow"/>
              </a:rPr>
              <a:t>ones T, Spencer B, Beale N, Leyland LA, van Reekum C , '“You can go out 14 miles away with the knowledge that you’ve got the battery to help you back if you need it!” Narratives of ranging behaviour and wellbeing in diaries of e-bike trial participants. </a:t>
            </a:r>
            <a:r>
              <a:rPr i="1" lang="en-GB" sz="900">
                <a:solidFill>
                  <a:srgbClr val="0000FF"/>
                </a:solidFill>
                <a:highlight>
                  <a:schemeClr val="lt1"/>
                </a:highlight>
                <a:latin typeface="Arial Narrow"/>
                <a:ea typeface="Arial Narrow"/>
                <a:cs typeface="Arial Narrow"/>
                <a:sym typeface="Arial Narrow"/>
              </a:rPr>
              <a:t>Active Travel Studies: An Interdisciplinary Journal</a:t>
            </a:r>
            <a:r>
              <a:rPr lang="en-GB" sz="900">
                <a:solidFill>
                  <a:srgbClr val="0000FF"/>
                </a:solidFill>
                <a:highlight>
                  <a:schemeClr val="lt1"/>
                </a:highlight>
                <a:latin typeface="Arial Narrow"/>
                <a:ea typeface="Arial Narrow"/>
                <a:cs typeface="Arial Narrow"/>
                <a:sym typeface="Arial Narrow"/>
              </a:rPr>
              <a:t> x (2021)</a:t>
            </a:r>
            <a:endParaRPr sz="900">
              <a:solidFill>
                <a:srgbClr val="0000FF"/>
              </a:solidFill>
              <a:highlight>
                <a:schemeClr val="lt1"/>
              </a:highlight>
              <a:latin typeface="Arial Narrow"/>
              <a:ea typeface="Arial Narrow"/>
              <a:cs typeface="Arial Narrow"/>
              <a:sym typeface="Arial Narrow"/>
            </a:endParaRPr>
          </a:p>
          <a:p>
            <a:pPr indent="0" lvl="0" marL="0" rtl="0" algn="l">
              <a:lnSpc>
                <a:spcPct val="100000"/>
              </a:lnSpc>
              <a:spcBef>
                <a:spcPts val="0"/>
              </a:spcBef>
              <a:spcAft>
                <a:spcPts val="0"/>
              </a:spcAft>
              <a:buNone/>
            </a:pPr>
            <a:r>
              <a:rPr lang="en-GB" sz="900">
                <a:solidFill>
                  <a:srgbClr val="0000FF"/>
                </a:solidFill>
                <a:highlight>
                  <a:schemeClr val="lt1"/>
                </a:highlight>
                <a:latin typeface="Arial Narrow"/>
                <a:ea typeface="Arial Narrow"/>
                <a:cs typeface="Arial Narrow"/>
                <a:sym typeface="Arial Narrow"/>
              </a:rPr>
              <a:t>ISSN: 2732-4184 eISSN: 2732-4184</a:t>
            </a:r>
            <a:endParaRPr sz="900">
              <a:solidFill>
                <a:srgbClr val="0000FF"/>
              </a:solidFill>
              <a:highlight>
                <a:schemeClr val="lt1"/>
              </a:highlight>
              <a:latin typeface="Arial Narrow"/>
              <a:ea typeface="Arial Narrow"/>
              <a:cs typeface="Arial Narrow"/>
              <a:sym typeface="Arial Narrow"/>
            </a:endParaRPr>
          </a:p>
          <a:p>
            <a:pPr indent="0" lvl="0" marL="0" rtl="0" algn="l">
              <a:lnSpc>
                <a:spcPct val="100000"/>
              </a:lnSpc>
              <a:spcBef>
                <a:spcPts val="0"/>
              </a:spcBef>
              <a:spcAft>
                <a:spcPts val="0"/>
              </a:spcAft>
              <a:buClr>
                <a:schemeClr val="dk1"/>
              </a:buClr>
              <a:buSzPct val="122222"/>
              <a:buFont typeface="Arial"/>
              <a:buNone/>
            </a:pPr>
            <a:r>
              <a:t/>
            </a:r>
            <a:endParaRPr sz="900">
              <a:solidFill>
                <a:srgbClr val="0000FF"/>
              </a:solidFill>
              <a:highlight>
                <a:schemeClr val="lt1"/>
              </a:highlight>
              <a:latin typeface="Arial Narrow"/>
              <a:ea typeface="Arial Narrow"/>
              <a:cs typeface="Arial Narrow"/>
              <a:sym typeface="Arial Narrow"/>
            </a:endParaRPr>
          </a:p>
          <a:p>
            <a:pPr indent="0" lvl="0" marL="0" rtl="0" algn="l">
              <a:lnSpc>
                <a:spcPct val="100000"/>
              </a:lnSpc>
              <a:spcBef>
                <a:spcPts val="0"/>
              </a:spcBef>
              <a:spcAft>
                <a:spcPts val="0"/>
              </a:spcAft>
              <a:buClr>
                <a:schemeClr val="dk1"/>
              </a:buClr>
              <a:buFont typeface="Arial"/>
              <a:buNone/>
            </a:pPr>
            <a:r>
              <a:rPr lang="en-GB" sz="900">
                <a:solidFill>
                  <a:srgbClr val="0000FF"/>
                </a:solidFill>
                <a:latin typeface="Arial Narrow"/>
                <a:ea typeface="Arial Narrow"/>
                <a:cs typeface="Arial Narrow"/>
                <a:sym typeface="Arial Narrow"/>
              </a:rPr>
              <a:t>Leyland L-A, Spencer B, Beale N, Jones T, van Reekum CM (2019) The effect of cycling on cognitive function and well-being in older adults. PLoS ONE 14(2): e0211779. </a:t>
            </a:r>
            <a:r>
              <a:rPr lang="en-GB" sz="900" u="sng">
                <a:solidFill>
                  <a:srgbClr val="0000FF"/>
                </a:solidFill>
                <a:latin typeface="Arial Narrow"/>
                <a:ea typeface="Arial Narrow"/>
                <a:cs typeface="Arial Narrow"/>
                <a:sym typeface="Arial Narrow"/>
                <a:hlinkClick r:id="rId3">
                  <a:extLst>
                    <a:ext uri="{A12FA001-AC4F-418D-AE19-62706E023703}">
                      <ahyp:hlinkClr val="tx"/>
                    </a:ext>
                  </a:extLst>
                </a:hlinkClick>
              </a:rPr>
              <a:t>https://doi.org/10.1371/journal.pone.0211779</a:t>
            </a:r>
            <a:endParaRPr sz="1300">
              <a:solidFill>
                <a:srgbClr val="0000FF"/>
              </a:solidFill>
            </a:endParaRPr>
          </a:p>
        </p:txBody>
      </p:sp>
      <p:pic>
        <p:nvPicPr>
          <p:cNvPr descr="Screen Shot 2016-09-13 at 22.52.46.png" id="121" name="Google Shape;121;p20"/>
          <p:cNvPicPr preferRelativeResize="0"/>
          <p:nvPr/>
        </p:nvPicPr>
        <p:blipFill rotWithShape="1">
          <a:blip r:embed="rId4">
            <a:alphaModFix/>
          </a:blip>
          <a:srcRect b="0" l="0" r="0" t="0"/>
          <a:stretch/>
        </p:blipFill>
        <p:spPr>
          <a:xfrm>
            <a:off x="3539625" y="1408625"/>
            <a:ext cx="2086200" cy="2863550"/>
          </a:xfrm>
          <a:prstGeom prst="rect">
            <a:avLst/>
          </a:prstGeom>
          <a:noFill/>
          <a:ln>
            <a:noFill/>
          </a:ln>
        </p:spPr>
      </p:pic>
      <p:sp>
        <p:nvSpPr>
          <p:cNvPr id="122" name="Google Shape;122;p20"/>
          <p:cNvSpPr txBox="1"/>
          <p:nvPr/>
        </p:nvSpPr>
        <p:spPr>
          <a:xfrm>
            <a:off x="6275575" y="4245000"/>
            <a:ext cx="27027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rgbClr val="0000FF"/>
                </a:solidFill>
              </a:rPr>
              <a:t>Watch Brian and others talk about their experiences here: https://www.cycleboom.org/video/</a:t>
            </a:r>
            <a:endParaRPr sz="900">
              <a:solidFill>
                <a:srgbClr val="0000FF"/>
              </a:solidFill>
            </a:endParaRPr>
          </a:p>
        </p:txBody>
      </p:sp>
      <p:sp>
        <p:nvSpPr>
          <p:cNvPr id="123" name="Google Shape;123;p20"/>
          <p:cNvSpPr txBox="1"/>
          <p:nvPr/>
        </p:nvSpPr>
        <p:spPr>
          <a:xfrm>
            <a:off x="6374838" y="1599975"/>
            <a:ext cx="246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GB" sz="900">
                <a:solidFill>
                  <a:srgbClr val="0000FF"/>
                </a:solidFill>
                <a:highlight>
                  <a:schemeClr val="lt1"/>
                </a:highlight>
                <a:latin typeface="Corsiva"/>
                <a:ea typeface="Corsiva"/>
                <a:cs typeface="Corsiva"/>
                <a:sym typeface="Corsiva"/>
              </a:rPr>
              <a:t>'“You can go out 14 miles away with the knowledge that you’ve got the battery to help you back if you need it!” </a:t>
            </a:r>
            <a:endParaRPr>
              <a:latin typeface="Corsiva"/>
              <a:ea typeface="Corsiva"/>
              <a:cs typeface="Corsiva"/>
              <a:sym typeface="Corsiva"/>
            </a:endParaRPr>
          </a:p>
        </p:txBody>
      </p:sp>
      <p:pic>
        <p:nvPicPr>
          <p:cNvPr id="124" name="Google Shape;124;p20"/>
          <p:cNvPicPr preferRelativeResize="0"/>
          <p:nvPr/>
        </p:nvPicPr>
        <p:blipFill>
          <a:blip r:embed="rId5">
            <a:alphaModFix/>
          </a:blip>
          <a:stretch>
            <a:fillRect/>
          </a:stretch>
        </p:blipFill>
        <p:spPr>
          <a:xfrm>
            <a:off x="6229825" y="2103963"/>
            <a:ext cx="2752124" cy="1538449"/>
          </a:xfrm>
          <a:prstGeom prst="rect">
            <a:avLst/>
          </a:prstGeom>
          <a:noFill/>
          <a:ln>
            <a:noFill/>
          </a:ln>
        </p:spPr>
      </p:pic>
      <p:sp>
        <p:nvSpPr>
          <p:cNvPr id="125" name="Google Shape;125;p20"/>
          <p:cNvSpPr txBox="1"/>
          <p:nvPr/>
        </p:nvSpPr>
        <p:spPr>
          <a:xfrm>
            <a:off x="6229825" y="3684700"/>
            <a:ext cx="2794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rgbClr val="0000FF"/>
                </a:solidFill>
                <a:highlight>
                  <a:schemeClr val="lt1"/>
                </a:highlight>
                <a:latin typeface="Corsiva"/>
                <a:ea typeface="Corsiva"/>
                <a:cs typeface="Corsiva"/>
                <a:sym typeface="Corsiva"/>
              </a:rPr>
              <a:t>“I think Brian became a happier person, more positive, as a result of his [e]bike trial” Brian’s partner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Summary</a:t>
            </a:r>
            <a:endParaRPr/>
          </a:p>
        </p:txBody>
      </p:sp>
      <p:sp>
        <p:nvSpPr>
          <p:cNvPr id="131" name="Google Shape;131;p21"/>
          <p:cNvSpPr txBox="1"/>
          <p:nvPr>
            <p:ph idx="1" type="body"/>
          </p:nvPr>
        </p:nvSpPr>
        <p:spPr>
          <a:xfrm>
            <a:off x="311700" y="1152475"/>
            <a:ext cx="8520600" cy="3610800"/>
          </a:xfrm>
          <a:prstGeom prst="rect">
            <a:avLst/>
          </a:prstGeom>
        </p:spPr>
        <p:txBody>
          <a:bodyPr anchorCtr="0" anchor="t" bIns="91425" lIns="91425" spcFirstLastPara="1" rIns="91425" wrap="square" tIns="91425">
            <a:normAutofit fontScale="55000" lnSpcReduction="10000"/>
          </a:bodyPr>
          <a:lstStyle/>
          <a:p>
            <a:pPr indent="0" lvl="0" marL="0" rtl="0" algn="l">
              <a:spcBef>
                <a:spcPts val="0"/>
              </a:spcBef>
              <a:spcAft>
                <a:spcPts val="0"/>
              </a:spcAft>
              <a:buNone/>
            </a:pPr>
            <a:r>
              <a:rPr lang="en-GB" sz="2090">
                <a:solidFill>
                  <a:srgbClr val="666666"/>
                </a:solidFill>
                <a:highlight>
                  <a:srgbClr val="FFFFFF"/>
                </a:highlight>
              </a:rPr>
              <a:t>“In my position, faced with your question, trying to find solutions that work for everyone affected in Oxford, my advice would be…”</a:t>
            </a:r>
            <a:endParaRPr sz="2090">
              <a:solidFill>
                <a:srgbClr val="666666"/>
              </a:solidFill>
              <a:highlight>
                <a:srgbClr val="FFFFFF"/>
              </a:highlight>
            </a:endParaRPr>
          </a:p>
          <a:p>
            <a:pPr indent="0" lvl="0" marL="457200" rtl="0" algn="l">
              <a:lnSpc>
                <a:spcPct val="100000"/>
              </a:lnSpc>
              <a:spcBef>
                <a:spcPts val="0"/>
              </a:spcBef>
              <a:spcAft>
                <a:spcPts val="0"/>
              </a:spcAft>
              <a:buNone/>
            </a:pPr>
            <a:r>
              <a:t/>
            </a:r>
            <a:endParaRPr sz="750">
              <a:solidFill>
                <a:srgbClr val="1A1A1A"/>
              </a:solidFill>
              <a:highlight>
                <a:srgbClr val="FFFFFF"/>
              </a:highlight>
            </a:endParaRPr>
          </a:p>
          <a:p>
            <a:pPr indent="0" lvl="0" marL="457200" rtl="0" algn="l">
              <a:lnSpc>
                <a:spcPct val="100000"/>
              </a:lnSpc>
              <a:spcBef>
                <a:spcPts val="0"/>
              </a:spcBef>
              <a:spcAft>
                <a:spcPts val="0"/>
              </a:spcAft>
              <a:buNone/>
            </a:pPr>
            <a:r>
              <a:t/>
            </a:r>
            <a:endParaRPr sz="750">
              <a:solidFill>
                <a:srgbClr val="1A1A1A"/>
              </a:solidFill>
              <a:highlight>
                <a:srgbClr val="FFFFFF"/>
              </a:highlight>
            </a:endParaRPr>
          </a:p>
          <a:p>
            <a:pPr indent="-323060" lvl="0" marL="457200" rtl="0" algn="l">
              <a:lnSpc>
                <a:spcPct val="100000"/>
              </a:lnSpc>
              <a:spcBef>
                <a:spcPts val="0"/>
              </a:spcBef>
              <a:spcAft>
                <a:spcPts val="0"/>
              </a:spcAft>
              <a:buClr>
                <a:schemeClr val="dk1"/>
              </a:buClr>
              <a:buSzPct val="100000"/>
              <a:buChar char="●"/>
            </a:pPr>
            <a:r>
              <a:rPr lang="en-GB" sz="2704">
                <a:solidFill>
                  <a:schemeClr val="dk1"/>
                </a:solidFill>
              </a:rPr>
              <a:t>Acknowledge </a:t>
            </a:r>
            <a:r>
              <a:rPr lang="en-GB" sz="2704">
                <a:solidFill>
                  <a:schemeClr val="dk1"/>
                </a:solidFill>
              </a:rPr>
              <a:t>the damage that unfettered use of motor vehicles is doing to our society and planet. </a:t>
            </a:r>
            <a:r>
              <a:rPr lang="en-GB" sz="2704">
                <a:solidFill>
                  <a:srgbClr val="0000FF"/>
                </a:solidFill>
              </a:rPr>
              <a:t>Think about the type of city you would like to live in or your (grand)children to live in.</a:t>
            </a:r>
            <a:endParaRPr sz="2704">
              <a:solidFill>
                <a:srgbClr val="0000FF"/>
              </a:solidFill>
            </a:endParaRPr>
          </a:p>
          <a:p>
            <a:pPr indent="0" lvl="0" marL="457200" rtl="0" algn="l">
              <a:lnSpc>
                <a:spcPct val="100000"/>
              </a:lnSpc>
              <a:spcBef>
                <a:spcPts val="0"/>
              </a:spcBef>
              <a:spcAft>
                <a:spcPts val="0"/>
              </a:spcAft>
              <a:buNone/>
            </a:pPr>
            <a:r>
              <a:t/>
            </a:r>
            <a:endParaRPr sz="2704">
              <a:solidFill>
                <a:schemeClr val="dk1"/>
              </a:solidFill>
            </a:endParaRPr>
          </a:p>
          <a:p>
            <a:pPr indent="-323060" lvl="0" marL="457200" rtl="0" algn="l">
              <a:lnSpc>
                <a:spcPct val="100000"/>
              </a:lnSpc>
              <a:spcBef>
                <a:spcPts val="0"/>
              </a:spcBef>
              <a:spcAft>
                <a:spcPts val="0"/>
              </a:spcAft>
              <a:buClr>
                <a:schemeClr val="dk1"/>
              </a:buClr>
              <a:buSzPct val="100000"/>
              <a:buChar char="●"/>
            </a:pPr>
            <a:r>
              <a:rPr lang="en-GB" sz="2704">
                <a:solidFill>
                  <a:schemeClr val="dk1"/>
                </a:solidFill>
              </a:rPr>
              <a:t>Be open minded and learn about what more advanced countries in Northern Europe have done to reduce the need to use a car and promote W, C &amp; PT. </a:t>
            </a:r>
            <a:r>
              <a:rPr lang="en-GB" sz="2704">
                <a:solidFill>
                  <a:srgbClr val="0000FF"/>
                </a:solidFill>
              </a:rPr>
              <a:t>People are no different </a:t>
            </a:r>
            <a:r>
              <a:rPr lang="en-GB" sz="2704">
                <a:solidFill>
                  <a:srgbClr val="0000FF"/>
                </a:solidFill>
              </a:rPr>
              <a:t>t</a:t>
            </a:r>
            <a:r>
              <a:rPr lang="en-GB" sz="2704">
                <a:solidFill>
                  <a:srgbClr val="0000FF"/>
                </a:solidFill>
              </a:rPr>
              <a:t>here to here!</a:t>
            </a:r>
            <a:endParaRPr sz="2704">
              <a:solidFill>
                <a:srgbClr val="0000FF"/>
              </a:solidFill>
            </a:endParaRPr>
          </a:p>
          <a:p>
            <a:pPr indent="0" lvl="0" marL="0" rtl="0" algn="l">
              <a:lnSpc>
                <a:spcPct val="100000"/>
              </a:lnSpc>
              <a:spcBef>
                <a:spcPts val="0"/>
              </a:spcBef>
              <a:spcAft>
                <a:spcPts val="0"/>
              </a:spcAft>
              <a:buNone/>
            </a:pPr>
            <a:r>
              <a:t/>
            </a:r>
            <a:endParaRPr sz="2704">
              <a:solidFill>
                <a:schemeClr val="dk1"/>
              </a:solidFill>
            </a:endParaRPr>
          </a:p>
          <a:p>
            <a:pPr indent="-323060" lvl="0" marL="457200" rtl="0" algn="l">
              <a:lnSpc>
                <a:spcPct val="100000"/>
              </a:lnSpc>
              <a:spcBef>
                <a:spcPts val="0"/>
              </a:spcBef>
              <a:spcAft>
                <a:spcPts val="0"/>
              </a:spcAft>
              <a:buClr>
                <a:schemeClr val="dk1"/>
              </a:buClr>
              <a:buSzPct val="100000"/>
              <a:buChar char="●"/>
            </a:pPr>
            <a:r>
              <a:rPr lang="en-GB" sz="2704">
                <a:solidFill>
                  <a:schemeClr val="dk1"/>
                </a:solidFill>
              </a:rPr>
              <a:t>(Re)establish streets as our most important public spaces that may serve many functions such as walking, wheeling, play, lingering, meeting people. </a:t>
            </a:r>
            <a:r>
              <a:rPr lang="en-GB" sz="2704">
                <a:solidFill>
                  <a:srgbClr val="0000FF"/>
                </a:solidFill>
              </a:rPr>
              <a:t>Think more broadly than streets solely for the purpose of moving and storing cars.</a:t>
            </a:r>
            <a:endParaRPr sz="2704">
              <a:solidFill>
                <a:srgbClr val="0000FF"/>
              </a:solidFill>
            </a:endParaRPr>
          </a:p>
          <a:p>
            <a:pPr indent="0" lvl="0" marL="457200" rtl="0" algn="l">
              <a:lnSpc>
                <a:spcPct val="100000"/>
              </a:lnSpc>
              <a:spcBef>
                <a:spcPts val="0"/>
              </a:spcBef>
              <a:spcAft>
                <a:spcPts val="0"/>
              </a:spcAft>
              <a:buNone/>
            </a:pPr>
            <a:r>
              <a:t/>
            </a:r>
            <a:endParaRPr sz="2704">
              <a:solidFill>
                <a:srgbClr val="0000FF"/>
              </a:solidFill>
            </a:endParaRPr>
          </a:p>
          <a:p>
            <a:pPr indent="-323060" lvl="0" marL="457200" rtl="0" algn="l">
              <a:lnSpc>
                <a:spcPct val="100000"/>
              </a:lnSpc>
              <a:spcBef>
                <a:spcPts val="0"/>
              </a:spcBef>
              <a:spcAft>
                <a:spcPts val="0"/>
              </a:spcAft>
              <a:buClr>
                <a:schemeClr val="dk1"/>
              </a:buClr>
              <a:buSzPct val="100000"/>
              <a:buChar char="●"/>
            </a:pPr>
            <a:r>
              <a:rPr lang="en-GB" sz="2704">
                <a:solidFill>
                  <a:schemeClr val="dk1"/>
                </a:solidFill>
              </a:rPr>
              <a:t>Support the opportunity provided by old, new and emerging forms of electric mobility. </a:t>
            </a:r>
            <a:r>
              <a:rPr lang="en-GB" sz="2704">
                <a:solidFill>
                  <a:srgbClr val="0000FF"/>
                </a:solidFill>
              </a:rPr>
              <a:t>Not everyone can or wants to ride an ordinary bicycle. Recognise the huge potential to support people who wouldn’t ordinarily pedal cycle e.g. older people, people with disabilities.</a:t>
            </a:r>
            <a:endParaRPr sz="2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2"/>
          <p:cNvSpPr txBox="1"/>
          <p:nvPr>
            <p:ph type="ctrTitle"/>
          </p:nvPr>
        </p:nvSpPr>
        <p:spPr>
          <a:xfrm>
            <a:off x="181475" y="1833800"/>
            <a:ext cx="8520600" cy="1013700"/>
          </a:xfrm>
          <a:prstGeom prst="rect">
            <a:avLst/>
          </a:prstGeom>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GB" sz="3000">
                <a:highlight>
                  <a:srgbClr val="FFFFFF"/>
                </a:highlight>
              </a:rPr>
              <a:t>Dr. Tim Jones </a:t>
            </a:r>
            <a:endParaRPr b="1" sz="3000">
              <a:highlight>
                <a:srgbClr val="FFFFFF"/>
              </a:highlight>
            </a:endParaRPr>
          </a:p>
          <a:p>
            <a:pPr indent="0" lvl="0" marL="0" rtl="0" algn="ctr">
              <a:lnSpc>
                <a:spcPct val="115000"/>
              </a:lnSpc>
              <a:spcBef>
                <a:spcPts val="0"/>
              </a:spcBef>
              <a:spcAft>
                <a:spcPts val="0"/>
              </a:spcAft>
              <a:buNone/>
            </a:pPr>
            <a:r>
              <a:rPr b="1" lang="en-GB" sz="3000">
                <a:solidFill>
                  <a:srgbClr val="0000FF"/>
                </a:solidFill>
                <a:highlight>
                  <a:srgbClr val="FFFFFF"/>
                </a:highlight>
              </a:rPr>
              <a:t>Contact me at tjones@brookes.ac.uk</a:t>
            </a:r>
            <a:endParaRPr b="1" sz="3000">
              <a:solidFill>
                <a:srgbClr val="0000FF"/>
              </a:solidFill>
              <a:highlight>
                <a:srgbClr val="FFFFFF"/>
              </a:highlight>
            </a:endParaRPr>
          </a:p>
          <a:p>
            <a:pPr indent="0" lvl="0" marL="0" rtl="0" algn="ctr">
              <a:lnSpc>
                <a:spcPct val="115000"/>
              </a:lnSpc>
              <a:spcBef>
                <a:spcPts val="0"/>
              </a:spcBef>
              <a:spcAft>
                <a:spcPts val="0"/>
              </a:spcAft>
              <a:buNone/>
            </a:pPr>
            <a:r>
              <a:t/>
            </a:r>
            <a:endParaRPr b="1" sz="1800">
              <a:highlight>
                <a:srgbClr val="FFFFFF"/>
              </a:highlight>
            </a:endParaRPr>
          </a:p>
          <a:p>
            <a:pPr indent="0" lvl="0" marL="0" rtl="0" algn="ctr">
              <a:lnSpc>
                <a:spcPct val="115000"/>
              </a:lnSpc>
              <a:spcBef>
                <a:spcPts val="0"/>
              </a:spcBef>
              <a:spcAft>
                <a:spcPts val="0"/>
              </a:spcAft>
              <a:buNone/>
            </a:pPr>
            <a:r>
              <a:t/>
            </a:r>
            <a:endParaRPr b="1" sz="1800">
              <a:highlight>
                <a:srgbClr val="FFFFFF"/>
              </a:highlight>
            </a:endParaRPr>
          </a:p>
          <a:p>
            <a:pPr indent="0" lvl="0" marL="0" rtl="0" algn="ctr">
              <a:lnSpc>
                <a:spcPct val="115000"/>
              </a:lnSpc>
              <a:spcBef>
                <a:spcPts val="0"/>
              </a:spcBef>
              <a:spcAft>
                <a:spcPts val="0"/>
              </a:spcAft>
              <a:buNone/>
            </a:pPr>
            <a:r>
              <a:t/>
            </a:r>
            <a:endParaRPr b="1" sz="1800">
              <a:highlight>
                <a:srgbClr val="FFFFFF"/>
              </a:highlight>
            </a:endParaRPr>
          </a:p>
          <a:p>
            <a:pPr indent="0" lvl="0" marL="0" rtl="0" algn="ctr">
              <a:lnSpc>
                <a:spcPct val="115000"/>
              </a:lnSpc>
              <a:spcBef>
                <a:spcPts val="0"/>
              </a:spcBef>
              <a:spcAft>
                <a:spcPts val="0"/>
              </a:spcAft>
              <a:buClr>
                <a:schemeClr val="dk1"/>
              </a:buClr>
              <a:buSzPts val="1100"/>
              <a:buFont typeface="Arial"/>
              <a:buNone/>
            </a:pPr>
            <a:r>
              <a:t/>
            </a:r>
            <a:endParaRPr sz="1800"/>
          </a:p>
        </p:txBody>
      </p:sp>
      <p:sp>
        <p:nvSpPr>
          <p:cNvPr id="137" name="Google Shape;137;p22"/>
          <p:cNvSpPr txBox="1"/>
          <p:nvPr>
            <p:ph idx="1" type="subTitle"/>
          </p:nvPr>
        </p:nvSpPr>
        <p:spPr>
          <a:xfrm>
            <a:off x="311700" y="4218825"/>
            <a:ext cx="8520600" cy="792600"/>
          </a:xfrm>
          <a:prstGeom prst="rect">
            <a:avLst/>
          </a:prstGeom>
        </p:spPr>
        <p:txBody>
          <a:bodyPr anchorCtr="0" anchor="t" bIns="91425" lIns="91425" spcFirstLastPara="1" rIns="91425" wrap="square" tIns="91425">
            <a:normAutofit fontScale="92500"/>
          </a:bodyPr>
          <a:lstStyle/>
          <a:p>
            <a:pPr indent="0" lvl="0" marL="0" rtl="0" algn="ctr">
              <a:spcBef>
                <a:spcPts val="0"/>
              </a:spcBef>
              <a:spcAft>
                <a:spcPts val="0"/>
              </a:spcAft>
              <a:buNone/>
            </a:pPr>
            <a:r>
              <a:rPr lang="en-GB"/>
              <a:t>Street Voice Citizens’ Jury | OXFORD 18 JUNE 2022</a:t>
            </a:r>
            <a:endParaRPr/>
          </a:p>
        </p:txBody>
      </p:sp>
      <p:pic>
        <p:nvPicPr>
          <p:cNvPr id="138" name="Google Shape;138;p22"/>
          <p:cNvPicPr preferRelativeResize="0"/>
          <p:nvPr/>
        </p:nvPicPr>
        <p:blipFill>
          <a:blip r:embed="rId3">
            <a:alphaModFix/>
          </a:blip>
          <a:stretch>
            <a:fillRect/>
          </a:stretch>
        </p:blipFill>
        <p:spPr>
          <a:xfrm>
            <a:off x="3510525" y="1970503"/>
            <a:ext cx="1862500" cy="740300"/>
          </a:xfrm>
          <a:prstGeom prst="rect">
            <a:avLst/>
          </a:prstGeom>
          <a:noFill/>
          <a:ln>
            <a:noFill/>
          </a:ln>
        </p:spPr>
      </p:pic>
      <p:sp>
        <p:nvSpPr>
          <p:cNvPr id="139" name="Google Shape;139;p22"/>
          <p:cNvSpPr txBox="1"/>
          <p:nvPr/>
        </p:nvSpPr>
        <p:spPr>
          <a:xfrm>
            <a:off x="942100" y="3102750"/>
            <a:ext cx="7106700" cy="1078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GB" sz="2700">
                <a:solidFill>
                  <a:schemeClr val="dk1"/>
                </a:solidFill>
                <a:highlight>
                  <a:srgbClr val="FFFFFF"/>
                </a:highlight>
              </a:rPr>
              <a:t>Creating exceptional places for sustainable and active travel</a:t>
            </a:r>
            <a:endParaRPr sz="27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742387C0D1BC4B879D5114F6C9C7F2" ma:contentTypeVersion="12" ma:contentTypeDescription="Create a new document." ma:contentTypeScope="" ma:versionID="2885384d6e3ae6846c5fd31480ef825d">
  <xsd:schema xmlns:xsd="http://www.w3.org/2001/XMLSchema" xmlns:xs="http://www.w3.org/2001/XMLSchema" xmlns:p="http://schemas.microsoft.com/office/2006/metadata/properties" xmlns:ns2="d0003ca3-18af-4111-90d7-08afd6650162" xmlns:ns3="2f1f32b7-7d30-4fc6-9f4a-1996fa3f1613" targetNamespace="http://schemas.microsoft.com/office/2006/metadata/properties" ma:root="true" ma:fieldsID="8a8fdde488d1bb8b31f670182cd9eeba" ns2:_="" ns3:_="">
    <xsd:import namespace="d0003ca3-18af-4111-90d7-08afd6650162"/>
    <xsd:import namespace="2f1f32b7-7d30-4fc6-9f4a-1996fa3f16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003ca3-18af-4111-90d7-08afd66501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1f32b7-7d30-4fc6-9f4a-1996fa3f161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220313B-5BF3-4104-AF41-2A7DA99B85D2}"/>
</file>

<file path=customXml/itemProps2.xml><?xml version="1.0" encoding="utf-8"?>
<ds:datastoreItem xmlns:ds="http://schemas.openxmlformats.org/officeDocument/2006/customXml" ds:itemID="{8EFE1FF9-4380-4CB1-ABAB-CDE55DB41F68}"/>
</file>

<file path=customXml/itemProps3.xml><?xml version="1.0" encoding="utf-8"?>
<ds:datastoreItem xmlns:ds="http://schemas.openxmlformats.org/officeDocument/2006/customXml" ds:itemID="{F377CA5E-65F8-4E2E-8EA8-24360FEF5444}"/>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0x010100FE742387C0D1BC4B879D5114F6C9C7F2</vt:lpwstr>
  </property>
</Properties>
</file>