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3" r:id="rId3"/>
    <p:sldId id="274" r:id="rId4"/>
    <p:sldId id="301" r:id="rId5"/>
    <p:sldId id="302" r:id="rId6"/>
    <p:sldId id="306" r:id="rId7"/>
    <p:sldId id="308" r:id="rId8"/>
    <p:sldId id="303" r:id="rId9"/>
    <p:sldId id="304" r:id="rId10"/>
    <p:sldId id="299" r:id="rId11"/>
    <p:sldId id="307" r:id="rId12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Haines-Doran" initials="TH" lastIdx="11" clrIdx="1">
    <p:extLst>
      <p:ext uri="{19B8F6BF-5375-455C-9EA6-DF929625EA0E}">
        <p15:presenceInfo xmlns:p15="http://schemas.microsoft.com/office/powerpoint/2012/main" userId="S::eartha@leeds.ac.uk::1f1b3049-c8c9-47a7-abaf-2a3af3e2ae06" providerId="AD"/>
      </p:ext>
    </p:extLst>
  </p:cmAuthor>
  <p:cmAuthor id="2" name="Ersilia" initials="EV" lastIdx="18" clrIdx="2">
    <p:extLst>
      <p:ext uri="{19B8F6BF-5375-455C-9EA6-DF929625EA0E}">
        <p15:presenceInfo xmlns:p15="http://schemas.microsoft.com/office/powerpoint/2012/main" userId="Ers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C8F"/>
    <a:srgbClr val="022E5F"/>
    <a:srgbClr val="E2CAE8"/>
    <a:srgbClr val="008000"/>
    <a:srgbClr val="C391CF"/>
    <a:srgbClr val="232FA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89000" autoAdjust="0"/>
  </p:normalViewPr>
  <p:slideViewPr>
    <p:cSldViewPr snapToGrid="0" snapToObjects="1">
      <p:cViewPr varScale="1">
        <p:scale>
          <a:sx n="56" d="100"/>
          <a:sy n="56" d="100"/>
        </p:scale>
        <p:origin x="1628" y="28"/>
      </p:cViewPr>
      <p:guideLst>
        <p:guide orient="horz" pos="2704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4238" y="-82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/>
          <a:lstStyle>
            <a:lvl1pPr algn="r">
              <a:defRPr sz="1200"/>
            </a:lvl1pPr>
          </a:lstStyle>
          <a:p>
            <a:fld id="{2D069506-F602-9545-AC61-2064CA32BE14}" type="datetime1">
              <a:rPr lang="en-GB" smtClean="0"/>
              <a:t>17/06/2022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 anchor="b"/>
          <a:lstStyle>
            <a:lvl1pPr algn="r">
              <a:defRPr sz="1200"/>
            </a:lvl1pPr>
          </a:lstStyle>
          <a:p>
            <a:fld id="{2209A97F-CD89-6C40-9254-2BF5C5A1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10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/>
          <a:lstStyle>
            <a:lvl1pPr algn="r">
              <a:defRPr sz="1200"/>
            </a:lvl1pPr>
          </a:lstStyle>
          <a:p>
            <a:fld id="{714B8F9C-E9D4-6649-85D4-6EA766A7AD0D}" type="datetime1">
              <a:rPr lang="en-GB" smtClean="0"/>
              <a:t>17/06/2022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1" tIns="47396" rIns="94791" bIns="47396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1" tIns="47396" rIns="94791" bIns="47396" rtlCol="0" anchor="b"/>
          <a:lstStyle>
            <a:lvl1pPr algn="r">
              <a:defRPr sz="1200"/>
            </a:lvl1pPr>
          </a:lstStyle>
          <a:p>
            <a:fld id="{8DEDCD4E-7D55-DC4E-A386-69130CC0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56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905" y="4926144"/>
            <a:ext cx="5682255" cy="4029144"/>
          </a:xfrm>
          <a:prstGeom prst="rect">
            <a:avLst/>
          </a:prstGeom>
        </p:spPr>
        <p:txBody>
          <a:bodyPr lIns="94650" tIns="47325" rIns="94650" bIns="47325"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DCD4E-7D55-DC4E-A386-69130CC053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DCD4E-7D55-DC4E-A386-69130CC05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905" y="4926144"/>
            <a:ext cx="5682255" cy="4029144"/>
          </a:xfrm>
          <a:prstGeom prst="rect">
            <a:avLst/>
          </a:prstGeom>
        </p:spPr>
        <p:txBody>
          <a:bodyPr lIns="94650" tIns="47325" rIns="94650" bIns="47325"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DCD4E-7D55-DC4E-A386-69130CC053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6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1230" y="5728898"/>
            <a:ext cx="952141" cy="3237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E42836-03AC-4C92-AE65-CAB12C0AEA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821461-6ADF-4461-9801-655245DA91BF}"/>
              </a:ext>
            </a:extLst>
          </p:cNvPr>
          <p:cNvSpPr/>
          <p:nvPr userDrawn="1"/>
        </p:nvSpPr>
        <p:spPr>
          <a:xfrm>
            <a:off x="1294433" y="775758"/>
            <a:ext cx="6709459" cy="4433103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66163-7F92-43E6-9999-9DC66FFCB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56933"/>
            <a:ext cx="6250329" cy="2627452"/>
          </a:xfrm>
          <a:prstGeom prst="rect">
            <a:avLst/>
          </a:prstGeom>
          <a:ln>
            <a:noFill/>
          </a:ln>
        </p:spPr>
        <p:txBody>
          <a:bodyPr wrap="square" anchor="t" anchorCtr="0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D30760-4129-4F7B-B2B3-CD3A506100B8}"/>
              </a:ext>
            </a:extLst>
          </p:cNvPr>
          <p:cNvCxnSpPr/>
          <p:nvPr userDrawn="1"/>
        </p:nvCxnSpPr>
        <p:spPr>
          <a:xfrm>
            <a:off x="1647462" y="4050610"/>
            <a:ext cx="59571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E0A4B3-A61F-48A9-A131-0523B8594EB1}"/>
              </a:ext>
            </a:extLst>
          </p:cNvPr>
          <p:cNvSpPr txBox="1">
            <a:spLocks/>
          </p:cNvSpPr>
          <p:nvPr userDrawn="1"/>
        </p:nvSpPr>
        <p:spPr>
          <a:xfrm>
            <a:off x="1481566" y="4181263"/>
            <a:ext cx="6292763" cy="1041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58D6632-38F2-447E-8D2C-66785F95D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62" y="4181475"/>
            <a:ext cx="5957104" cy="576263"/>
          </a:xfrm>
        </p:spPr>
        <p:txBody>
          <a:bodyPr wrap="square" lIns="0">
            <a:normAutofit/>
          </a:bodyPr>
          <a:lstStyle>
            <a:lvl3pPr marL="914400" indent="0">
              <a:buNone/>
              <a:defRPr/>
            </a:lvl3pPr>
            <a:lvl5pPr marL="1828800" indent="0" algn="just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4"/>
            <a:r>
              <a:rPr lang="en-GB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29372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1230" y="5728898"/>
            <a:ext cx="952141" cy="3237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E42836-03AC-4C92-AE65-CAB12C0AEA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1AD8B8-7C79-46A6-B3E7-52E2181A00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5117" y="1978025"/>
            <a:ext cx="7886700" cy="409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74310B-40E2-4D78-8A4C-CC331302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5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1230" y="5728898"/>
            <a:ext cx="952141" cy="3237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E42836-03AC-4C92-AE65-CAB12C0AEA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8B627-D9EC-41C3-8422-99BDD86C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EF0528-F168-4310-9F03-CEF960DB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3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1230" y="5728898"/>
            <a:ext cx="952141" cy="3237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7E42836-03AC-4C92-AE65-CAB12C0AEA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6946741-B024-4CE6-823B-3C9A765CD9A8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548850" cy="631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b="0" i="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A3F410B-33A3-478D-B8A9-9F9D5DDA4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5800" y="152402"/>
            <a:ext cx="4038600" cy="5900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8DB0899-E27A-472D-9E88-4FAA3D11F8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1" y="152401"/>
            <a:ext cx="4548850" cy="590025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301EEA-3FA2-49E5-BD05-91C5A280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44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F1C6FA2-85D6-4976-A601-32F42AEB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88" y="4898571"/>
            <a:ext cx="6878334" cy="4904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8EEF303-D3F7-412C-95FF-40C9A5B53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4001" cy="4803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E2801C-E624-4598-AA42-7152066CD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487" y="5570759"/>
            <a:ext cx="6878337" cy="490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B946FB-4D3C-410F-80C2-6ADAACA7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24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8EEF303-D3F7-412C-95FF-40C9A5B53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"/>
            <a:ext cx="9144001" cy="6087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B946FB-4D3C-410F-80C2-6ADAACA7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4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579" y="6090249"/>
            <a:ext cx="9155575" cy="766711"/>
          </a:xfrm>
          <a:prstGeom prst="rect">
            <a:avLst/>
          </a:prstGeom>
          <a:solidFill>
            <a:srgbClr val="022E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9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4" y="6090249"/>
            <a:ext cx="2038919" cy="766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364"/>
            <a:ext cx="1129819" cy="11284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6" y="6245525"/>
            <a:ext cx="1428188" cy="44782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10C8D3-3A79-48C4-B492-F1BF1F74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8331" y="6195712"/>
            <a:ext cx="4232366" cy="54472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C391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Global Challenges in Transport – Urban Mobility after COVID-19   </a:t>
            </a:r>
            <a:r>
              <a:rPr lang="en-US" dirty="0"/>
              <a:t>16th Nov – 13th Dec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69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0" r:id="rId3"/>
    <p:sldLayoutId id="2147483692" r:id="rId4"/>
    <p:sldLayoutId id="2147483705" r:id="rId5"/>
    <p:sldLayoutId id="214748370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2E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22E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22E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22E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2E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22E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9A42F9-AFC0-4ABD-A1D5-62FE12FC3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07" y="1156933"/>
            <a:ext cx="6808424" cy="2627452"/>
          </a:xfrm>
        </p:spPr>
        <p:txBody>
          <a:bodyPr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GB" sz="4200" dirty="0" smtClean="0"/>
              <a:t>Need, Intervention, Scale: input for</a:t>
            </a:r>
            <a:r>
              <a:rPr lang="en-GB" sz="3800" dirty="0" smtClean="0"/>
              <a:t> Street Voice Citizen Jury </a:t>
            </a:r>
            <a:endParaRPr lang="en-GB" sz="3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383D29-D96A-43A7-AF50-23037C76380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3999" y="4165561"/>
            <a:ext cx="6250329" cy="858878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Prof Tim Schwanen</a:t>
            </a:r>
          </a:p>
          <a:p>
            <a:pPr marL="0" indent="0" algn="ctr">
              <a:buNone/>
            </a:pPr>
            <a:r>
              <a:rPr lang="en-GB" sz="1200" b="1" dirty="0" smtClean="0">
                <a:solidFill>
                  <a:schemeClr val="bg1"/>
                </a:solidFill>
              </a:rPr>
              <a:t>@</a:t>
            </a:r>
            <a:r>
              <a:rPr lang="en-GB" sz="1200" b="1" dirty="0" err="1" smtClean="0">
                <a:solidFill>
                  <a:schemeClr val="bg1"/>
                </a:solidFill>
              </a:rPr>
              <a:t>TimSchwanen</a:t>
            </a:r>
            <a:r>
              <a:rPr lang="en-GB" sz="1200" b="1" dirty="0" smtClean="0">
                <a:solidFill>
                  <a:schemeClr val="bg1"/>
                </a:solidFill>
              </a:rPr>
              <a:t>, tim.schwanen@ouce.ox.ac.uk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Take away messages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65116" y="1549400"/>
            <a:ext cx="8072483" cy="4254896"/>
          </a:xfrm>
        </p:spPr>
        <p:txBody>
          <a:bodyPr anchor="ctr" anchorCtr="0">
            <a:normAutofit/>
          </a:bodyPr>
          <a:lstStyle/>
          <a:p>
            <a:pPr marL="0" indent="0">
              <a:lnSpc>
                <a:spcPct val="105000"/>
              </a:lnSpc>
              <a:spcBef>
                <a:spcPts val="3000"/>
              </a:spcBef>
              <a:buNone/>
            </a:pPr>
            <a:r>
              <a:rPr lang="en-GB" sz="2600" dirty="0" smtClean="0"/>
              <a:t>Many </a:t>
            </a:r>
            <a:r>
              <a:rPr lang="en-GB" sz="2600" dirty="0" smtClean="0">
                <a:solidFill>
                  <a:srgbClr val="803C8F"/>
                </a:solidFill>
              </a:rPr>
              <a:t>mobility needs </a:t>
            </a:r>
            <a:r>
              <a:rPr lang="en-GB" sz="2600" dirty="0" smtClean="0"/>
              <a:t>are wants &amp; need fulfilment influences what others can do</a:t>
            </a:r>
          </a:p>
          <a:p>
            <a:pPr marL="0" indent="0">
              <a:lnSpc>
                <a:spcPct val="105000"/>
              </a:lnSpc>
              <a:spcBef>
                <a:spcPts val="3600"/>
              </a:spcBef>
              <a:buNone/>
            </a:pPr>
            <a:r>
              <a:rPr lang="en-GB" sz="2600" dirty="0" smtClean="0">
                <a:solidFill>
                  <a:srgbClr val="803C8F"/>
                </a:solidFill>
              </a:rPr>
              <a:t>Bans and levies </a:t>
            </a:r>
            <a:r>
              <a:rPr lang="en-GB" sz="2600" dirty="0" smtClean="0"/>
              <a:t>are essential but need to be mixed with enabling interventions</a:t>
            </a:r>
          </a:p>
          <a:p>
            <a:pPr marL="0" indent="0">
              <a:lnSpc>
                <a:spcPct val="105000"/>
              </a:lnSpc>
              <a:spcBef>
                <a:spcPts val="3600"/>
              </a:spcBef>
              <a:buNone/>
            </a:pPr>
            <a:r>
              <a:rPr lang="en-GB" sz="2600" dirty="0" smtClean="0"/>
              <a:t>Focus on the </a:t>
            </a:r>
            <a:r>
              <a:rPr lang="en-GB" sz="2600" dirty="0" smtClean="0">
                <a:solidFill>
                  <a:srgbClr val="803C8F"/>
                </a:solidFill>
              </a:rPr>
              <a:t>bigger picture</a:t>
            </a:r>
            <a:r>
              <a:rPr lang="en-GB" sz="2600" dirty="0" smtClean="0"/>
              <a:t>: creating a ‘new normal’ takes time, and has to be done on the regional scale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4206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9A42F9-AFC0-4ABD-A1D5-62FE12FC3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07" y="1156933"/>
            <a:ext cx="6808424" cy="2627452"/>
          </a:xfrm>
        </p:spPr>
        <p:txBody>
          <a:bodyPr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en-GB" sz="4200" dirty="0" smtClean="0"/>
              <a:t>Need, Intervention, Scale: input for</a:t>
            </a:r>
            <a:r>
              <a:rPr lang="en-GB" sz="3800" dirty="0" smtClean="0"/>
              <a:t> Street Voice Citizen Jury </a:t>
            </a:r>
            <a:endParaRPr lang="en-GB" sz="3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383D29-D96A-43A7-AF50-23037C76380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3999" y="4165561"/>
            <a:ext cx="6250329" cy="858878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Prof Tim Schwanen</a:t>
            </a:r>
          </a:p>
          <a:p>
            <a:pPr marL="0" indent="0" algn="ctr">
              <a:buNone/>
            </a:pPr>
            <a:r>
              <a:rPr lang="en-GB" sz="1200" b="1" dirty="0" smtClean="0">
                <a:solidFill>
                  <a:schemeClr val="bg1"/>
                </a:solidFill>
              </a:rPr>
              <a:t>@</a:t>
            </a:r>
            <a:r>
              <a:rPr lang="en-GB" sz="1200" b="1" dirty="0" err="1" smtClean="0">
                <a:solidFill>
                  <a:schemeClr val="bg1"/>
                </a:solidFill>
              </a:rPr>
              <a:t>TimSchwanen</a:t>
            </a:r>
            <a:r>
              <a:rPr lang="en-GB" sz="1200" b="1" dirty="0" smtClean="0">
                <a:solidFill>
                  <a:schemeClr val="bg1"/>
                </a:solidFill>
              </a:rPr>
              <a:t>, tim.schwanen@ouce.ox.ac.uk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How </a:t>
            </a:r>
            <a:r>
              <a:rPr lang="en-GB" sz="3600" dirty="0"/>
              <a:t>can we travel where we </a:t>
            </a:r>
            <a:r>
              <a:rPr lang="en-GB" sz="3600" i="1" dirty="0">
                <a:solidFill>
                  <a:srgbClr val="803C8F"/>
                </a:solidFill>
              </a:rPr>
              <a:t>need</a:t>
            </a:r>
            <a:r>
              <a:rPr lang="en-GB" sz="3600" dirty="0"/>
              <a:t> to in Oxford in a way that’s good for health and the climate</a:t>
            </a:r>
            <a:r>
              <a:rPr lang="en-GB" sz="3600" dirty="0" smtClean="0"/>
              <a:t>?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65117" y="2115238"/>
            <a:ext cx="7886700" cy="375691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lphaLcParenR"/>
            </a:pPr>
            <a:r>
              <a:rPr lang="en-GB" sz="2400" dirty="0"/>
              <a:t>What do people who live in, work in or visit Oxford </a:t>
            </a:r>
            <a:r>
              <a:rPr lang="en-GB" sz="2400" b="1" i="1" dirty="0">
                <a:solidFill>
                  <a:srgbClr val="803C8F"/>
                </a:solidFill>
              </a:rPr>
              <a:t>need</a:t>
            </a:r>
            <a:r>
              <a:rPr lang="en-GB" sz="2400" dirty="0"/>
              <a:t> so that they can move around safely and easily</a:t>
            </a:r>
            <a:r>
              <a:rPr lang="en-GB" sz="2400" dirty="0" smtClean="0"/>
              <a:t>?</a:t>
            </a:r>
            <a:endParaRPr lang="en-GB" sz="2400" dirty="0"/>
          </a:p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lphaLcParenR"/>
            </a:pPr>
            <a:r>
              <a:rPr lang="en-GB" sz="2400" dirty="0" smtClean="0"/>
              <a:t>How </a:t>
            </a:r>
            <a:r>
              <a:rPr lang="en-GB" sz="2400" dirty="0"/>
              <a:t>are people’s travel </a:t>
            </a:r>
            <a:r>
              <a:rPr lang="en-GB" sz="2400" b="1" i="1" dirty="0">
                <a:solidFill>
                  <a:srgbClr val="803C8F"/>
                </a:solidFill>
              </a:rPr>
              <a:t>needs</a:t>
            </a:r>
            <a:r>
              <a:rPr lang="en-GB" sz="2400" dirty="0"/>
              <a:t> best balanced with the need to promote health and fairness and tackle climate change</a:t>
            </a:r>
            <a:r>
              <a:rPr lang="en-GB" sz="2400" dirty="0" smtClean="0"/>
              <a:t>?</a:t>
            </a:r>
            <a:endParaRPr lang="en-GB" sz="2400" dirty="0"/>
          </a:p>
          <a:p>
            <a:pPr marL="457200" indent="-457200">
              <a:lnSpc>
                <a:spcPct val="110000"/>
              </a:lnSpc>
              <a:spcBef>
                <a:spcPts val="2400"/>
              </a:spcBef>
              <a:buFont typeface="+mj-lt"/>
              <a:buAutoNum type="alphaLcParenR"/>
            </a:pPr>
            <a:r>
              <a:rPr lang="en-GB" sz="2400" dirty="0" smtClean="0"/>
              <a:t>What </a:t>
            </a:r>
            <a:r>
              <a:rPr lang="en-GB" sz="2400" dirty="0"/>
              <a:t>can Oxfordshire County Council do to help achieve these aims</a:t>
            </a:r>
            <a:r>
              <a:rPr lang="en-GB" sz="2400" dirty="0" smtClean="0"/>
              <a:t>? 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6032500" y="190500"/>
            <a:ext cx="1549400" cy="762000"/>
          </a:xfrm>
          <a:prstGeom prst="ellipse">
            <a:avLst/>
          </a:prstGeom>
          <a:noFill/>
          <a:ln w="25400">
            <a:solidFill>
              <a:srgbClr val="80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14400" y="2413000"/>
            <a:ext cx="1282700" cy="635000"/>
          </a:xfrm>
          <a:prstGeom prst="ellipse">
            <a:avLst/>
          </a:prstGeom>
          <a:noFill/>
          <a:ln w="25400">
            <a:solidFill>
              <a:srgbClr val="80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05300" y="3454400"/>
            <a:ext cx="1282700" cy="635000"/>
          </a:xfrm>
          <a:prstGeom prst="ellipse">
            <a:avLst/>
          </a:prstGeom>
          <a:noFill/>
          <a:ln w="25400">
            <a:solidFill>
              <a:srgbClr val="803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515351" cy="1325563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Mobility needs (1)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65117" y="1780058"/>
            <a:ext cx="7886700" cy="40920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dirty="0" smtClean="0"/>
              <a:t>Easily used, difficult to define &amp; identify: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GB" sz="2600" dirty="0" smtClean="0"/>
              <a:t>Perceived needs are often ‘</a:t>
            </a:r>
            <a:r>
              <a:rPr lang="en-GB" sz="2600" dirty="0" smtClean="0">
                <a:solidFill>
                  <a:srgbClr val="803C8F"/>
                </a:solidFill>
              </a:rPr>
              <a:t>wants</a:t>
            </a:r>
            <a:r>
              <a:rPr lang="en-GB" sz="2600" dirty="0" smtClean="0"/>
              <a:t>’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en-GB" sz="2600" dirty="0" smtClean="0"/>
              <a:t>Fulfilment of mobility needs is </a:t>
            </a:r>
            <a:r>
              <a:rPr lang="en-GB" sz="2600" dirty="0" smtClean="0">
                <a:solidFill>
                  <a:srgbClr val="803C8F"/>
                </a:solidFill>
              </a:rPr>
              <a:t>coupled</a:t>
            </a:r>
            <a:r>
              <a:rPr lang="en-GB" sz="2600" dirty="0" smtClean="0"/>
              <a:t>: </a:t>
            </a:r>
            <a:br>
              <a:rPr lang="en-GB" sz="2600" dirty="0" smtClean="0"/>
            </a:br>
            <a:r>
              <a:rPr lang="en-GB" sz="2600" dirty="0" smtClean="0"/>
              <a:t>what person/group </a:t>
            </a:r>
            <a:r>
              <a:rPr lang="en-GB" sz="2600" i="1" dirty="0" smtClean="0">
                <a:solidFill>
                  <a:srgbClr val="803C8F"/>
                </a:solidFill>
              </a:rPr>
              <a:t>x</a:t>
            </a:r>
            <a:r>
              <a:rPr lang="en-GB" sz="2600" dirty="0" smtClean="0"/>
              <a:t> does has consequences </a:t>
            </a:r>
            <a:br>
              <a:rPr lang="en-GB" sz="2600" dirty="0" smtClean="0"/>
            </a:br>
            <a:r>
              <a:rPr lang="en-GB" sz="2600" dirty="0" smtClean="0"/>
              <a:t>for what </a:t>
            </a:r>
            <a:r>
              <a:rPr lang="en-GB" sz="2600" i="1" dirty="0" smtClean="0">
                <a:solidFill>
                  <a:srgbClr val="803C8F"/>
                </a:solidFill>
              </a:rPr>
              <a:t>y</a:t>
            </a:r>
            <a:r>
              <a:rPr lang="en-GB" sz="2600" dirty="0" smtClean="0"/>
              <a:t> can do</a:t>
            </a:r>
          </a:p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en-GB" sz="3200" b="1" dirty="0" smtClean="0">
                <a:solidFill>
                  <a:srgbClr val="803C8F"/>
                </a:solidFill>
                <a:sym typeface="Wingdings" panose="05000000000000000000" pitchFamily="2" charset="2"/>
              </a:rPr>
              <a:t></a:t>
            </a:r>
            <a:r>
              <a:rPr lang="en-GB" sz="3200" b="1" i="1" dirty="0" smtClean="0">
                <a:solidFill>
                  <a:srgbClr val="803C8F"/>
                </a:solidFill>
                <a:sym typeface="Wingdings" panose="05000000000000000000" pitchFamily="2" charset="2"/>
              </a:rPr>
              <a:t> </a:t>
            </a:r>
            <a:r>
              <a:rPr lang="en-GB" dirty="0" smtClean="0"/>
              <a:t>Prioritisation &amp; trade-offs inevitable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03" t="18956" r="18283" b="7952"/>
          <a:stretch/>
        </p:blipFill>
        <p:spPr>
          <a:xfrm>
            <a:off x="59732" y="297455"/>
            <a:ext cx="9084267" cy="5467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425" y="5701753"/>
            <a:ext cx="4946574" cy="29745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/>
            <a:r>
              <a:rPr lang="en-GB" sz="1400" i="1" dirty="0" smtClean="0">
                <a:solidFill>
                  <a:srgbClr val="022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sz="1400" dirty="0" smtClean="0">
                <a:solidFill>
                  <a:srgbClr val="022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Nussbaum (2011, pp.33-34)</a:t>
            </a:r>
          </a:p>
        </p:txBody>
      </p:sp>
    </p:spTree>
    <p:extLst>
      <p:ext uri="{BB962C8B-B14F-4D97-AF65-F5344CB8AC3E}">
        <p14:creationId xmlns:p14="http://schemas.microsoft.com/office/powerpoint/2010/main" val="20516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515351" cy="1325563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Mobility needs (2)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65116" y="1767358"/>
            <a:ext cx="8478883" cy="28173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5000"/>
              </a:lnSpc>
              <a:spcBef>
                <a:spcPts val="1800"/>
              </a:spcBef>
              <a:buNone/>
            </a:pPr>
            <a:r>
              <a:rPr lang="en-GB" sz="3100" dirty="0" smtClean="0">
                <a:solidFill>
                  <a:srgbClr val="803C8F"/>
                </a:solidFill>
              </a:rPr>
              <a:t>Risk</a:t>
            </a:r>
            <a:r>
              <a:rPr lang="en-GB" sz="3100" dirty="0" smtClean="0"/>
              <a:t> that basic capabilities are </a:t>
            </a:r>
            <a:r>
              <a:rPr lang="en-GB" sz="3100" dirty="0" smtClean="0">
                <a:solidFill>
                  <a:srgbClr val="803C8F"/>
                </a:solidFill>
              </a:rPr>
              <a:t>compromised</a:t>
            </a:r>
            <a:r>
              <a:rPr lang="en-GB" sz="3100" dirty="0" smtClean="0"/>
              <a:t> on streets: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i="1" dirty="0" smtClean="0"/>
              <a:t>Largest</a:t>
            </a:r>
            <a:r>
              <a:rPr lang="en-GB" dirty="0" smtClean="0"/>
              <a:t> when (large) private cars, vans &amp; lorries </a:t>
            </a:r>
            <a:br>
              <a:rPr lang="en-GB" dirty="0" smtClean="0"/>
            </a:br>
            <a:r>
              <a:rPr lang="en-GB" dirty="0" smtClean="0"/>
              <a:t>dominate the city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i="1" dirty="0" smtClean="0"/>
              <a:t>Smallest</a:t>
            </a:r>
            <a:r>
              <a:rPr lang="en-GB" dirty="0" smtClean="0"/>
              <a:t> when walking dominates everywhere in the city</a:t>
            </a:r>
          </a:p>
        </p:txBody>
      </p:sp>
    </p:spTree>
    <p:extLst>
      <p:ext uri="{BB962C8B-B14F-4D97-AF65-F5344CB8AC3E}">
        <p14:creationId xmlns:p14="http://schemas.microsoft.com/office/powerpoint/2010/main" val="25214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6134100"/>
            <a:ext cx="6057900" cy="723900"/>
          </a:xfrm>
          <a:prstGeom prst="rect">
            <a:avLst/>
          </a:prstGeom>
          <a:solidFill>
            <a:srgbClr val="022E5F"/>
          </a:solidFill>
          <a:ln>
            <a:solidFill>
              <a:srgbClr val="022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14" y="0"/>
            <a:ext cx="4790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87058" y="5378450"/>
            <a:ext cx="2156942" cy="4191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 anchorCtr="0">
            <a:normAutofit fontScale="70000" lnSpcReduction="20000"/>
          </a:bodyPr>
          <a:lstStyle/>
          <a:p>
            <a:pPr algn="l"/>
            <a:r>
              <a:rPr lang="en-GB" sz="3200" i="1" dirty="0" smtClean="0">
                <a:solidFill>
                  <a:srgbClr val="022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n-GB" sz="3200" dirty="0" smtClean="0">
                <a:solidFill>
                  <a:srgbClr val="022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+42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7058" y="3219450"/>
            <a:ext cx="2156942" cy="4191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 anchorCtr="0">
            <a:normAutofit fontScale="70000" lnSpcReduction="20000"/>
          </a:bodyPr>
          <a:lstStyle/>
          <a:p>
            <a:pPr algn="l"/>
            <a:r>
              <a:rPr lang="en-GB" sz="3200" i="1" dirty="0" smtClean="0">
                <a:solidFill>
                  <a:srgbClr val="022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en-GB" sz="3200" dirty="0" smtClean="0">
                <a:solidFill>
                  <a:srgbClr val="022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+61 cm</a:t>
            </a:r>
          </a:p>
        </p:txBody>
      </p:sp>
    </p:spTree>
    <p:extLst>
      <p:ext uri="{BB962C8B-B14F-4D97-AF65-F5344CB8AC3E}">
        <p14:creationId xmlns:p14="http://schemas.microsoft.com/office/powerpoint/2010/main" val="8583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8515351" cy="1325563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Mobility needs (2)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65116" y="1780058"/>
            <a:ext cx="8478883" cy="43540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5000"/>
              </a:lnSpc>
              <a:spcBef>
                <a:spcPts val="1800"/>
              </a:spcBef>
              <a:buNone/>
            </a:pPr>
            <a:r>
              <a:rPr lang="en-GB" sz="3100" dirty="0" smtClean="0">
                <a:solidFill>
                  <a:srgbClr val="803C8F"/>
                </a:solidFill>
              </a:rPr>
              <a:t>Risk</a:t>
            </a:r>
            <a:r>
              <a:rPr lang="en-GB" sz="3100" dirty="0" smtClean="0"/>
              <a:t> that basic capabilities are </a:t>
            </a:r>
            <a:r>
              <a:rPr lang="en-GB" sz="3100" dirty="0" smtClean="0">
                <a:solidFill>
                  <a:srgbClr val="803C8F"/>
                </a:solidFill>
              </a:rPr>
              <a:t>compromised</a:t>
            </a:r>
            <a:r>
              <a:rPr lang="en-GB" sz="3100" dirty="0" smtClean="0"/>
              <a:t> on streets: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i="1" dirty="0" smtClean="0"/>
              <a:t>Largest</a:t>
            </a:r>
            <a:r>
              <a:rPr lang="en-GB" dirty="0" smtClean="0"/>
              <a:t> when (large) private cars, vans &amp; lorries </a:t>
            </a:r>
            <a:br>
              <a:rPr lang="en-GB" dirty="0" smtClean="0"/>
            </a:br>
            <a:r>
              <a:rPr lang="en-GB" dirty="0" smtClean="0"/>
              <a:t>dominate the city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i="1" dirty="0" smtClean="0"/>
              <a:t>Smallest</a:t>
            </a:r>
            <a:r>
              <a:rPr lang="en-GB" dirty="0" smtClean="0"/>
              <a:t> when walking dominates everywhere in the city</a:t>
            </a:r>
          </a:p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GB" sz="3100" dirty="0" smtClean="0">
                <a:solidFill>
                  <a:srgbClr val="803C8F"/>
                </a:solidFill>
              </a:rPr>
              <a:t>Not</a:t>
            </a:r>
            <a:r>
              <a:rPr lang="en-GB" sz="3100" dirty="0" smtClean="0"/>
              <a:t> against cars, vans, lorries as such – but: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Only use them when there is no plausible alternative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Push for small, light</a:t>
            </a:r>
            <a:r>
              <a:rPr lang="en-GB" dirty="0"/>
              <a:t> </a:t>
            </a:r>
            <a:r>
              <a:rPr lang="en-GB" dirty="0" smtClean="0"/>
              <a:t>&amp; clean vehicles 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smtClean="0"/>
              <a:t>Create local distribution centres</a:t>
            </a:r>
          </a:p>
        </p:txBody>
      </p:sp>
    </p:spTree>
    <p:extLst>
      <p:ext uri="{BB962C8B-B14F-4D97-AF65-F5344CB8AC3E}">
        <p14:creationId xmlns:p14="http://schemas.microsoft.com/office/powerpoint/2010/main" val="39318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Intervention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‘Enhancing choice’ by providing alternatives is </a:t>
            </a:r>
            <a:r>
              <a:rPr lang="en-GB" dirty="0" smtClean="0">
                <a:solidFill>
                  <a:srgbClr val="803C8F"/>
                </a:solidFill>
              </a:rPr>
              <a:t>not enough </a:t>
            </a:r>
            <a:r>
              <a:rPr lang="en-GB" dirty="0" smtClean="0"/>
              <a:t>to address existing problems</a:t>
            </a: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en-GB" dirty="0" smtClean="0">
                <a:solidFill>
                  <a:srgbClr val="803C8F"/>
                </a:solidFill>
              </a:rPr>
              <a:t>Bans &amp; levies </a:t>
            </a:r>
            <a:r>
              <a:rPr lang="en-GB" dirty="0" smtClean="0"/>
              <a:t>are essential – but: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‘Sticks’ must be combined with ‘carrots’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‘Carrots’ must be in place first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Participatory co-design is essential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8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Scale: the bigger picture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rgbClr val="803C8F"/>
                </a:solidFill>
              </a:rPr>
              <a:t>Don’t</a:t>
            </a:r>
            <a:r>
              <a:rPr lang="en-GB" sz="2600" dirty="0" smtClean="0"/>
              <a:t> privilege short term – habit change takes time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None/>
            </a:pPr>
            <a:r>
              <a:rPr lang="en-GB" sz="2600" dirty="0" smtClean="0"/>
              <a:t>Think </a:t>
            </a:r>
            <a:r>
              <a:rPr lang="en-GB" sz="2600" dirty="0" smtClean="0">
                <a:solidFill>
                  <a:srgbClr val="803C8F"/>
                </a:solidFill>
              </a:rPr>
              <a:t>regionally</a:t>
            </a:r>
            <a:r>
              <a:rPr lang="en-GB" sz="2600" dirty="0" smtClean="0"/>
              <a:t>: Oxford is bigger than city within the greenbelt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LTNs, ZEZ, bus filters and workplace levy are part of a comprehensive regional strategy</a:t>
            </a:r>
          </a:p>
          <a:p>
            <a:pPr>
              <a:lnSpc>
                <a:spcPct val="105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Failure of LTNs puts whole strategy at risk, potentially reducing Councils’ financial resources in longer term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Global Challenges in Transport – Urban Mobility after COVID-19   </a:t>
            </a:r>
            <a:r>
              <a:rPr lang="en-US" smtClean="0"/>
              <a:t>16th Nov – 13th Dec</a:t>
            </a:r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5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wrap="square" lIns="91440" tIns="45720" rIns="91440" bIns="45720" rtlCol="0" anchor="t" anchorCtr="0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42387C0D1BC4B879D5114F6C9C7F2" ma:contentTypeVersion="12" ma:contentTypeDescription="Create a new document." ma:contentTypeScope="" ma:versionID="2885384d6e3ae6846c5fd31480ef825d">
  <xsd:schema xmlns:xsd="http://www.w3.org/2001/XMLSchema" xmlns:xs="http://www.w3.org/2001/XMLSchema" xmlns:p="http://schemas.microsoft.com/office/2006/metadata/properties" xmlns:ns2="d0003ca3-18af-4111-90d7-08afd6650162" xmlns:ns3="2f1f32b7-7d30-4fc6-9f4a-1996fa3f1613" targetNamespace="http://schemas.microsoft.com/office/2006/metadata/properties" ma:root="true" ma:fieldsID="8a8fdde488d1bb8b31f670182cd9eeba" ns2:_="" ns3:_="">
    <xsd:import namespace="d0003ca3-18af-4111-90d7-08afd6650162"/>
    <xsd:import namespace="2f1f32b7-7d30-4fc6-9f4a-1996fa3f1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03ca3-18af-4111-90d7-08afd6650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32b7-7d30-4fc6-9f4a-1996fa3f1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03165A-5F02-469E-9668-6B4EF010D70D}"/>
</file>

<file path=customXml/itemProps2.xml><?xml version="1.0" encoding="utf-8"?>
<ds:datastoreItem xmlns:ds="http://schemas.openxmlformats.org/officeDocument/2006/customXml" ds:itemID="{B9B5ECC5-EF51-4DAF-9C37-AAE8AD8F4019}"/>
</file>

<file path=customXml/itemProps3.xml><?xml version="1.0" encoding="utf-8"?>
<ds:datastoreItem xmlns:ds="http://schemas.openxmlformats.org/officeDocument/2006/customXml" ds:itemID="{8FC267DA-1170-4EFD-A6C3-C36F890F54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30071</TotalTime>
  <Words>459</Words>
  <Application>Microsoft Office PowerPoint</Application>
  <PresentationFormat>On-screen Show (4:3)</PresentationFormat>
  <Paragraphs>49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Custom Design</vt:lpstr>
      <vt:lpstr>Need, Intervention, Scale: input for Street Voice Citizen Jury </vt:lpstr>
      <vt:lpstr>How can we travel where we need to in Oxford in a way that’s good for health and the climate?</vt:lpstr>
      <vt:lpstr>Mobility needs (1)</vt:lpstr>
      <vt:lpstr>PowerPoint Presentation</vt:lpstr>
      <vt:lpstr>Mobility needs (2)</vt:lpstr>
      <vt:lpstr>PowerPoint Presentation</vt:lpstr>
      <vt:lpstr>Mobility needs (2)</vt:lpstr>
      <vt:lpstr>Intervention</vt:lpstr>
      <vt:lpstr>Scale: the bigger picture</vt:lpstr>
      <vt:lpstr>Take away messages</vt:lpstr>
      <vt:lpstr>Need, Intervention, Scale: input for Street Voice Citizen Jury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Patrizia Ferrari</dc:creator>
  <cp:lastModifiedBy>Alison Chisholm</cp:lastModifiedBy>
  <cp:revision>333</cp:revision>
  <cp:lastPrinted>2022-01-11T17:02:54Z</cp:lastPrinted>
  <dcterms:created xsi:type="dcterms:W3CDTF">2014-02-20T11:06:31Z</dcterms:created>
  <dcterms:modified xsi:type="dcterms:W3CDTF">2022-06-17T17:30:53Z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0x010100FE742387C0D1BC4B879D5114F6C9C7F2</vt:lpwstr>
  </property>
</Properties>
</file>